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6" r:id="rId3"/>
    <p:sldId id="258" r:id="rId4"/>
    <p:sldId id="259" r:id="rId5"/>
    <p:sldId id="262" r:id="rId6"/>
    <p:sldId id="263" r:id="rId7"/>
    <p:sldId id="300" r:id="rId8"/>
    <p:sldId id="264" r:id="rId9"/>
    <p:sldId id="265" r:id="rId10"/>
    <p:sldId id="261" r:id="rId11"/>
    <p:sldId id="273" r:id="rId12"/>
    <p:sldId id="285" r:id="rId13"/>
    <p:sldId id="286" r:id="rId14"/>
    <p:sldId id="274" r:id="rId15"/>
    <p:sldId id="275" r:id="rId16"/>
    <p:sldId id="266" r:id="rId17"/>
    <p:sldId id="267" r:id="rId18"/>
    <p:sldId id="269" r:id="rId19"/>
    <p:sldId id="270" r:id="rId20"/>
    <p:sldId id="271" r:id="rId21"/>
    <p:sldId id="272" r:id="rId22"/>
    <p:sldId id="279" r:id="rId23"/>
    <p:sldId id="276" r:id="rId24"/>
    <p:sldId id="277" r:id="rId25"/>
    <p:sldId id="280" r:id="rId26"/>
    <p:sldId id="278" r:id="rId27"/>
    <p:sldId id="284" r:id="rId28"/>
    <p:sldId id="283" r:id="rId29"/>
    <p:sldId id="281" r:id="rId30"/>
    <p:sldId id="282" r:id="rId31"/>
    <p:sldId id="287" r:id="rId32"/>
    <p:sldId id="295" r:id="rId33"/>
    <p:sldId id="296" r:id="rId34"/>
    <p:sldId id="298" r:id="rId35"/>
    <p:sldId id="299" r:id="rId36"/>
    <p:sldId id="288" r:id="rId37"/>
    <p:sldId id="293" r:id="rId38"/>
    <p:sldId id="289" r:id="rId39"/>
    <p:sldId id="294" r:id="rId40"/>
    <p:sldId id="292" r:id="rId41"/>
    <p:sldId id="290" r:id="rId42"/>
    <p:sldId id="291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3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5" autoAdjust="0"/>
    <p:restoredTop sz="94660"/>
  </p:normalViewPr>
  <p:slideViewPr>
    <p:cSldViewPr snapToGrid="0">
      <p:cViewPr varScale="1">
        <p:scale>
          <a:sx n="94" d="100"/>
          <a:sy n="94" d="100"/>
        </p:scale>
        <p:origin x="533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924F53-3B6E-B249-308F-2A7CFD702D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4BF6655-194A-4883-E87E-DFFEBD3A95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E4D3E6-E150-BF0C-6D73-5D3C3AC361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C11F50-4436-476F-84EA-E18A75064C28}" type="datetimeFigureOut">
              <a:rPr lang="en-US" smtClean="0"/>
              <a:t>11/20/2022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683931-213C-0C2B-05B3-0995C02760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74FA2B-4B68-1F8D-4F75-500FC7FA7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9EED5-1076-44C5-8E70-E82458FC42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71335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3F14E5-201A-71E8-EBF8-7F0013393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0B5CA0-0C37-2498-C06B-9676166829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3D0459-2ED4-DC98-31D3-6A42205547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C11F50-4436-476F-84EA-E18A75064C28}" type="datetimeFigureOut">
              <a:rPr lang="en-US" smtClean="0"/>
              <a:t>11/20/2022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8C5592-272A-A2AA-66AA-D7CCDE8AF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2DB6F3-3B06-B2C5-AA00-524E0EE94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9EED5-1076-44C5-8E70-E82458FC42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6409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567C79C-9249-5EB6-B7D9-56BD21C87ED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0519B34-239A-695B-BA97-7E815BD424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6A9A2B-5539-C995-9831-C3A936BA72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C11F50-4436-476F-84EA-E18A75064C28}" type="datetimeFigureOut">
              <a:rPr lang="en-US" smtClean="0"/>
              <a:t>11/20/2022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03AD94-5D16-9C55-D5D2-10D772C56D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2117FC-14E0-23FF-2DC0-1D63A050D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9EED5-1076-44C5-8E70-E82458FC42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9054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CCBA9-9F7E-00C0-D58A-FA7B1844C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0A113A-CA5E-4634-863B-B1FAA88229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E4F62F-5C81-7F46-FD89-2BDE3559C7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C11F50-4436-476F-84EA-E18A75064C28}" type="datetimeFigureOut">
              <a:rPr lang="en-US" smtClean="0"/>
              <a:t>11/20/2022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FB0141-F62C-864D-2764-93658284C6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E21300-06DC-57E1-CE30-4CBA123B2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9EED5-1076-44C5-8E70-E82458FC42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3122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1A8F30-8039-BC87-294D-F4527C9861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D2784B-7E6F-7ABF-A917-102A128EB4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D0F6A8-6D7B-6166-A4B4-2B3F197F8C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C11F50-4436-476F-84EA-E18A75064C28}" type="datetimeFigureOut">
              <a:rPr lang="en-US" smtClean="0"/>
              <a:t>11/20/2022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BEB3FB-7AFD-14A3-8E14-CB114EC013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F1B1D8-33E6-D4D6-4811-F10F6D7B2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9EED5-1076-44C5-8E70-E82458FC42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113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93C709-C2B9-8832-792D-245FE9E6B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21A69B-0E3E-20D7-4DCB-BDD4D26E34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519C26-38E6-A911-9A42-C47B2B1FE5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CE8816-93F0-5446-A81E-D776EA1198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C11F50-4436-476F-84EA-E18A75064C28}" type="datetimeFigureOut">
              <a:rPr lang="en-US" smtClean="0"/>
              <a:t>11/20/2022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5EA141-1ECA-44DB-7F19-7AAD72D4DC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39BE37-DF47-DEDC-5E6B-564FB2B427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9EED5-1076-44C5-8E70-E82458FC42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8056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B50F8C-304F-C89A-15DC-8E6D9D4E79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84A2D2-10CB-1AD9-7792-FA9B0024F7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54D237-6602-19DE-50D2-52B8F47607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A64E33E-0920-2BE6-D4B2-CD0CC60FA3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1425245-D80B-F512-F816-B61CEF6E786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0E1893B-1B53-3A0D-BA3B-8059835AA0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C11F50-4436-476F-84EA-E18A75064C28}" type="datetimeFigureOut">
              <a:rPr lang="en-US" smtClean="0"/>
              <a:t>11/20/2022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6D8E751-10A7-42EB-85BB-350F1720A0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BB4ECC7-653A-6339-9742-06C1954D53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9EED5-1076-44C5-8E70-E82458FC42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1156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3E3BAD-D71A-027A-F69A-223B3177F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41588D-9867-E943-FA00-580A0B41EA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C11F50-4436-476F-84EA-E18A75064C28}" type="datetimeFigureOut">
              <a:rPr lang="en-US" smtClean="0"/>
              <a:t>11/20/2022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10441C-A38D-6F9C-3B5C-9D43E64CA8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A05D43-D498-59A7-968B-925132B05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9EED5-1076-44C5-8E70-E82458FC42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830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C64E221-DDF2-9546-C2FA-67F1227FD9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C11F50-4436-476F-84EA-E18A75064C28}" type="datetimeFigureOut">
              <a:rPr lang="en-US" smtClean="0"/>
              <a:t>11/20/2022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12EEBF9-B27B-0A4A-A01A-7995D849C2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869313-FB77-0D84-09EE-6E256BBC21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9EED5-1076-44C5-8E70-E82458FC42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0599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976EC2-472C-DE42-26CE-A838A3DFD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7BB6F9-1299-5FE2-9614-7C9F5C7F3C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2F3921-1539-D276-0AF9-E125ECD355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6687DF-3913-ECC7-A3E4-E05AE79916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C11F50-4436-476F-84EA-E18A75064C28}" type="datetimeFigureOut">
              <a:rPr lang="en-US" smtClean="0"/>
              <a:t>11/20/2022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992A63-3DCD-8326-3D03-B0642E05F2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A88AA0-CD58-AADA-BFD8-DFDB76979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9EED5-1076-44C5-8E70-E82458FC42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3620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33A920-8409-380B-252E-93D5CC3FEA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B11B86-861C-A9C3-F4AA-DDF9DAFDB3F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465EC9-CCD0-18B2-D04C-5B2D9FA654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6A7D64-496F-518C-CE9C-99C63BAB2C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C11F50-4436-476F-84EA-E18A75064C28}" type="datetimeFigureOut">
              <a:rPr lang="en-US" smtClean="0"/>
              <a:t>11/20/2022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EA8010-0AA5-FA7E-B7EA-12F6D3628C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2ADACB-5EA3-6952-7229-0BB5F303F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9EED5-1076-44C5-8E70-E82458FC42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7453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55B55A2-2DFE-AC27-6471-BC4CC69276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ECBA92-B283-2804-530D-5CE18B42A2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17750F-D516-5216-C99F-0B4C11C65E5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C11F50-4436-476F-84EA-E18A75064C28}" type="datetimeFigureOut">
              <a:rPr lang="en-US" smtClean="0"/>
              <a:t>11/20/2022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2DE2B8-6701-1EFC-885C-AC20DC6FB8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FA16F6-4A5C-DC4B-A3E1-0BF5272CC2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B9EED5-1076-44C5-8E70-E82458FC42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64442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scikit-image.org/docs/stable/api/skimage.html" TargetMode="External"/><Relationship Id="rId2" Type="http://schemas.openxmlformats.org/officeDocument/2006/relationships/hyperlink" Target="https://fiji.sc/" TargetMode="Externa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jpe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jpeg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gi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bioimagebook.github.io/README.html" TargetMode="External"/><Relationship Id="rId7" Type="http://schemas.openxmlformats.org/officeDocument/2006/relationships/hyperlink" Target="https://www.unige.ch/medecine/bioimaging/en/information/tutorials-1/online-courses/" TargetMode="External"/><Relationship Id="rId2" Type="http://schemas.openxmlformats.org/officeDocument/2006/relationships/hyperlink" Target="https://www.ibiology.org/online-biology-courses/bioimage-analysis-course/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playlist?list=PLXSm9cHbSZBCfLa3KAgMcndCXQvJluEtF" TargetMode="External"/><Relationship Id="rId5" Type="http://schemas.openxmlformats.org/officeDocument/2006/relationships/hyperlink" Target="https://www.youtube.com/playlist?list=PL5Edc1v41fyCLFZbBCLo41zFO-_cXBfAb" TargetMode="External"/><Relationship Id="rId4" Type="http://schemas.openxmlformats.org/officeDocument/2006/relationships/hyperlink" Target="https://haesleinhuepf.github.io/BioImageAnalysisNotebooks/intro.htm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B34F394-97DE-0F35-D78D-F37A080133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9710" y="0"/>
            <a:ext cx="689229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C926E4-6F2C-4814-25F4-B423E09F19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3708" y="1773238"/>
            <a:ext cx="9144000" cy="1655762"/>
          </a:xfrm>
        </p:spPr>
        <p:txBody>
          <a:bodyPr anchor="ctr">
            <a:normAutofit fontScale="90000"/>
          </a:bodyPr>
          <a:lstStyle/>
          <a:p>
            <a:pPr algn="l">
              <a:lnSpc>
                <a:spcPct val="150000"/>
              </a:lnSpc>
            </a:pPr>
            <a:r>
              <a:rPr lang="en-US" sz="7200" dirty="0">
                <a:ln>
                  <a:solidFill>
                    <a:schemeClr val="bg1">
                      <a:lumMod val="65000"/>
                    </a:schemeClr>
                  </a:solidFill>
                </a:ln>
                <a:solidFill>
                  <a:srgbClr val="FF0000"/>
                </a:solidFill>
                <a:latin typeface="Bahnschrift" panose="020B0502040204020203" pitchFamily="34" charset="0"/>
              </a:rPr>
              <a:t>Image Processing</a:t>
            </a:r>
            <a:br>
              <a:rPr lang="en-US" sz="7200" dirty="0">
                <a:ln>
                  <a:solidFill>
                    <a:schemeClr val="bg1">
                      <a:lumMod val="65000"/>
                    </a:schemeClr>
                  </a:solidFill>
                </a:ln>
                <a:solidFill>
                  <a:srgbClr val="FF0000"/>
                </a:solidFill>
                <a:latin typeface="Bahnschrift" panose="020B0502040204020203" pitchFamily="34" charset="0"/>
              </a:rPr>
            </a:br>
            <a:r>
              <a:rPr lang="en-US" sz="7200" dirty="0">
                <a:ln>
                  <a:solidFill>
                    <a:schemeClr val="bg1">
                      <a:lumMod val="65000"/>
                    </a:schemeClr>
                  </a:solidFill>
                </a:ln>
                <a:solidFill>
                  <a:srgbClr val="FF0000"/>
                </a:solidFill>
                <a:latin typeface="Bahnschrift" panose="020B0502040204020203" pitchFamily="34" charset="0"/>
              </a:rPr>
              <a:t>for Microscopy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5C8B32-686D-F410-D14F-ED714D7229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4130108"/>
            <a:ext cx="9144000" cy="1655762"/>
          </a:xfrm>
        </p:spPr>
        <p:txBody>
          <a:bodyPr>
            <a:no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  <a:latin typeface="Corbel" panose="020B0503020204020204" pitchFamily="34" charset="0"/>
              </a:rPr>
              <a:t>QCBio Collaboratory Workshop</a:t>
            </a:r>
          </a:p>
          <a:p>
            <a:pPr algn="l"/>
            <a:endParaRPr lang="en-US" sz="1100" dirty="0">
              <a:latin typeface="Corbel" panose="020B0503020204020204" pitchFamily="34" charset="0"/>
            </a:endParaRPr>
          </a:p>
          <a:p>
            <a:pPr algn="l"/>
            <a:r>
              <a:rPr lang="en-US" sz="1800" dirty="0">
                <a:solidFill>
                  <a:schemeClr val="bg1">
                    <a:lumMod val="65000"/>
                  </a:schemeClr>
                </a:solidFill>
                <a:latin typeface="Corbel" panose="020B0503020204020204" pitchFamily="34" charset="0"/>
              </a:rPr>
              <a:t>Haripriya </a:t>
            </a:r>
            <a:r>
              <a:rPr lang="en-US" sz="1800" dirty="0" err="1">
                <a:solidFill>
                  <a:schemeClr val="bg1">
                    <a:lumMod val="65000"/>
                  </a:schemeClr>
                </a:solidFill>
                <a:latin typeface="Corbel" panose="020B0503020204020204" pitchFamily="34" charset="0"/>
              </a:rPr>
              <a:t>Vaidehi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  <a:latin typeface="Corbel" panose="020B0503020204020204" pitchFamily="34" charset="0"/>
              </a:rPr>
              <a:t> Narayanan</a:t>
            </a:r>
          </a:p>
          <a:p>
            <a:pPr algn="l"/>
            <a:r>
              <a:rPr lang="en-US" sz="1800" dirty="0">
                <a:solidFill>
                  <a:schemeClr val="bg1">
                    <a:lumMod val="65000"/>
                  </a:schemeClr>
                </a:solidFill>
                <a:latin typeface="Corbel" panose="020B0503020204020204" pitchFamily="34" charset="0"/>
              </a:rPr>
              <a:t>haripriyavn@ucla.edu</a:t>
            </a:r>
          </a:p>
          <a:p>
            <a:pPr algn="l"/>
            <a:r>
              <a:rPr lang="en-US" sz="1800" dirty="0">
                <a:solidFill>
                  <a:schemeClr val="bg1">
                    <a:lumMod val="65000"/>
                  </a:schemeClr>
                </a:solidFill>
                <a:latin typeface="Corbel" panose="020B0503020204020204" pitchFamily="34" charset="0"/>
              </a:rPr>
              <a:t>Nov 2022</a:t>
            </a:r>
          </a:p>
        </p:txBody>
      </p:sp>
    </p:spTree>
    <p:extLst>
      <p:ext uri="{BB962C8B-B14F-4D97-AF65-F5344CB8AC3E}">
        <p14:creationId xmlns:p14="http://schemas.microsoft.com/office/powerpoint/2010/main" val="35634488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FF27ACF-A969-FA00-A442-F33E02EBAAD3}"/>
              </a:ext>
            </a:extLst>
          </p:cNvPr>
          <p:cNvSpPr txBox="1"/>
          <p:nvPr/>
        </p:nvSpPr>
        <p:spPr>
          <a:xfrm>
            <a:off x="644979" y="277585"/>
            <a:ext cx="108666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3333FF"/>
                </a:solidFill>
                <a:latin typeface="Bahnschrift" panose="020B0502040204020203" pitchFamily="34" charset="0"/>
              </a:rPr>
              <a:t>PACKAGES USED IN THIS WORKSHOP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6B4F46E-D148-45CB-1797-2C421DEAE0E5}"/>
              </a:ext>
            </a:extLst>
          </p:cNvPr>
          <p:cNvSpPr txBox="1"/>
          <p:nvPr/>
        </p:nvSpPr>
        <p:spPr>
          <a:xfrm>
            <a:off x="644979" y="1120003"/>
            <a:ext cx="10710183" cy="5205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lvl="1" indent="-457200">
              <a:lnSpc>
                <a:spcPct val="150000"/>
              </a:lnSpc>
              <a:buAutoNum type="arabicPeriod"/>
            </a:pPr>
            <a:r>
              <a:rPr lang="en-US" sz="2000" dirty="0">
                <a:ln>
                  <a:solidFill>
                    <a:schemeClr val="bg1">
                      <a:lumMod val="50000"/>
                    </a:schemeClr>
                  </a:solidFill>
                </a:ln>
                <a:effectLst/>
                <a:latin typeface="Consolas" panose="020B0609020204030204" pitchFamily="49" charset="0"/>
                <a:ea typeface="Calibri" panose="020F0502020204030204" pitchFamily="34" charset="0"/>
                <a:cs typeface="Latha" panose="020B0604020202020204" pitchFamily="34" charset="0"/>
              </a:rPr>
              <a:t>Fiji</a:t>
            </a:r>
            <a:r>
              <a:rPr lang="en-US" sz="2000" dirty="0">
                <a:effectLst/>
                <a:latin typeface="Corbel" panose="020B050302020402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 for GUI : </a:t>
            </a:r>
            <a:r>
              <a:rPr lang="en-US" sz="2000" dirty="0">
                <a:effectLst/>
                <a:latin typeface="Corbel Light" panose="020B030302020402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Download from </a:t>
            </a:r>
            <a:r>
              <a:rPr lang="en-US" sz="2000" b="1" dirty="0">
                <a:solidFill>
                  <a:srgbClr val="3333FF"/>
                </a:solidFill>
                <a:effectLst/>
                <a:latin typeface="Corbel" panose="020B0503020204020204" pitchFamily="34" charset="0"/>
                <a:ea typeface="Calibri" panose="020F0502020204030204" pitchFamily="34" charset="0"/>
                <a:cs typeface="Latha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Fiji.sc</a:t>
            </a:r>
            <a:endParaRPr lang="en-US" sz="2000" dirty="0">
              <a:effectLst/>
              <a:latin typeface="Corbel Light" panose="020B030302020402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marL="914400" lvl="1" indent="-457200">
              <a:lnSpc>
                <a:spcPct val="150000"/>
              </a:lnSpc>
              <a:buAutoNum type="arabicPeriod"/>
            </a:pPr>
            <a:r>
              <a:rPr lang="en-US" sz="2000" dirty="0">
                <a:ln>
                  <a:solidFill>
                    <a:schemeClr val="bg1">
                      <a:lumMod val="50000"/>
                    </a:schemeClr>
                  </a:solidFill>
                </a:ln>
                <a:effectLst/>
                <a:latin typeface="Consolas" panose="020B0609020204030204" pitchFamily="49" charset="0"/>
                <a:ea typeface="Calibri" panose="020F0502020204030204" pitchFamily="34" charset="0"/>
                <a:cs typeface="Latha" panose="020B0604020202020204" pitchFamily="34" charset="0"/>
              </a:rPr>
              <a:t>Python Co-lab</a:t>
            </a:r>
            <a:r>
              <a:rPr lang="en-US" sz="2000" dirty="0">
                <a:effectLst/>
                <a:latin typeface="Corbel" panose="020B050302020402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 for notebooks</a:t>
            </a:r>
          </a:p>
          <a:p>
            <a:pPr marL="914400" lvl="1" indent="-457200">
              <a:lnSpc>
                <a:spcPct val="150000"/>
              </a:lnSpc>
              <a:buAutoNum type="arabicPeriod"/>
            </a:pPr>
            <a:r>
              <a:rPr lang="en-US" sz="2000" dirty="0" err="1">
                <a:ln>
                  <a:solidFill>
                    <a:schemeClr val="bg1">
                      <a:lumMod val="50000"/>
                    </a:schemeClr>
                  </a:solidFill>
                </a:ln>
                <a:effectLst/>
                <a:latin typeface="Consolas" panose="020B0609020204030204" pitchFamily="49" charset="0"/>
                <a:ea typeface="Calibri" panose="020F0502020204030204" pitchFamily="34" charset="0"/>
                <a:cs typeface="Latha" panose="020B0604020202020204" pitchFamily="34" charset="0"/>
              </a:rPr>
              <a:t>numpy</a:t>
            </a:r>
            <a:r>
              <a:rPr lang="en-US" sz="2000" dirty="0">
                <a:effectLst/>
                <a:latin typeface="Corbel" panose="020B050302020402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 for arrays</a:t>
            </a:r>
          </a:p>
          <a:p>
            <a:pPr marL="914400" lvl="1" indent="-457200">
              <a:lnSpc>
                <a:spcPct val="150000"/>
              </a:lnSpc>
              <a:buAutoNum type="arabicPeriod"/>
            </a:pPr>
            <a:r>
              <a:rPr lang="en-US" sz="2000" dirty="0">
                <a:ln>
                  <a:solidFill>
                    <a:schemeClr val="bg1">
                      <a:lumMod val="50000"/>
                    </a:schemeClr>
                  </a:solidFill>
                </a:ln>
                <a:effectLst/>
                <a:latin typeface="Consolas" panose="020B0609020204030204" pitchFamily="49" charset="0"/>
                <a:ea typeface="Calibri" panose="020F0502020204030204" pitchFamily="34" charset="0"/>
                <a:cs typeface="Latha" panose="020B0604020202020204" pitchFamily="34" charset="0"/>
              </a:rPr>
              <a:t>matplotlib</a:t>
            </a:r>
            <a:r>
              <a:rPr lang="en-US" sz="2000" dirty="0">
                <a:effectLst/>
                <a:latin typeface="Corbel" panose="020B050302020402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 for plotting graphs &amp; displaying images (image, </a:t>
            </a:r>
            <a:r>
              <a:rPr lang="en-US" sz="2000" dirty="0" err="1">
                <a:effectLst/>
                <a:latin typeface="Corbel" panose="020B050302020402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pyplot</a:t>
            </a:r>
            <a:r>
              <a:rPr lang="en-US" sz="2000" dirty="0">
                <a:effectLst/>
                <a:latin typeface="Corbel" panose="020B050302020402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)</a:t>
            </a:r>
          </a:p>
          <a:p>
            <a:pPr marL="914400" lvl="1" indent="-457200">
              <a:lnSpc>
                <a:spcPct val="150000"/>
              </a:lnSpc>
              <a:buAutoNum type="arabicPeriod"/>
            </a:pPr>
            <a:r>
              <a:rPr lang="en-US" sz="2000" dirty="0">
                <a:ln>
                  <a:solidFill>
                    <a:schemeClr val="bg1">
                      <a:lumMod val="50000"/>
                    </a:schemeClr>
                  </a:solidFill>
                </a:ln>
                <a:latin typeface="Consolas" panose="020B0609020204030204" pitchFamily="49" charset="0"/>
                <a:ea typeface="Calibri" panose="020F0502020204030204" pitchFamily="34" charset="0"/>
                <a:cs typeface="Latha" panose="020B0604020202020204" pitchFamily="34" charset="0"/>
              </a:rPr>
              <a:t>s</a:t>
            </a:r>
            <a:r>
              <a:rPr lang="en-US" sz="2000" dirty="0">
                <a:ln>
                  <a:solidFill>
                    <a:schemeClr val="bg1">
                      <a:lumMod val="50000"/>
                    </a:schemeClr>
                  </a:solidFill>
                </a:ln>
                <a:effectLst/>
                <a:latin typeface="Consolas" panose="020B0609020204030204" pitchFamily="49" charset="0"/>
                <a:ea typeface="Calibri" panose="020F0502020204030204" pitchFamily="34" charset="0"/>
                <a:cs typeface="Latha" panose="020B0604020202020204" pitchFamily="34" charset="0"/>
              </a:rPr>
              <a:t>cikit-image</a:t>
            </a:r>
            <a:r>
              <a:rPr lang="en-US" sz="2000" dirty="0">
                <a:effectLst/>
                <a:latin typeface="Corbel" panose="020B050302020402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 for command line image analysis : </a:t>
            </a:r>
            <a:r>
              <a:rPr lang="en-US" sz="2000" b="1" dirty="0">
                <a:solidFill>
                  <a:srgbClr val="3333FF"/>
                </a:solidFill>
                <a:effectLst/>
                <a:latin typeface="Corbel" panose="020B0503020204020204" pitchFamily="34" charset="0"/>
                <a:ea typeface="Calibri" panose="020F0502020204030204" pitchFamily="34" charset="0"/>
                <a:cs typeface="Latha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Read the API documentation here</a:t>
            </a:r>
            <a:endParaRPr lang="en-US" sz="2000" b="1" dirty="0">
              <a:solidFill>
                <a:srgbClr val="3333FF"/>
              </a:solidFill>
              <a:effectLst/>
              <a:latin typeface="Corbel" panose="020B050302020402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marL="914400" lvl="1" indent="-457200">
              <a:lnSpc>
                <a:spcPct val="150000"/>
              </a:lnSpc>
              <a:buAutoNum type="arabicPeriod"/>
            </a:pPr>
            <a:endParaRPr lang="en-US" sz="1000" dirty="0">
              <a:latin typeface="Corbel" panose="020B050302020402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lvl="1">
              <a:lnSpc>
                <a:spcPct val="150000"/>
              </a:lnSpc>
            </a:pPr>
            <a:r>
              <a:rPr lang="en-US" sz="2000" dirty="0">
                <a:ln>
                  <a:solidFill>
                    <a:schemeClr val="bg1">
                      <a:lumMod val="50000"/>
                    </a:schemeClr>
                  </a:solidFill>
                </a:ln>
                <a:effectLst/>
                <a:latin typeface="Consolas" panose="020B0609020204030204" pitchFamily="49" charset="0"/>
                <a:ea typeface="Calibri" panose="020F0502020204030204" pitchFamily="34" charset="0"/>
                <a:cs typeface="Latha" panose="020B0604020202020204" pitchFamily="34" charset="0"/>
              </a:rPr>
              <a:t>scikit-image</a:t>
            </a:r>
            <a:r>
              <a:rPr lang="en-US" sz="2000" dirty="0">
                <a:effectLst/>
                <a:latin typeface="Corbel" panose="020B050302020402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 is structured as a set of sub-packages or modules, which must be individually imported to use in your pipeline. The main modules we’ll use are –	</a:t>
            </a:r>
            <a:r>
              <a:rPr lang="en-US" sz="2000" dirty="0">
                <a:ln>
                  <a:solidFill>
                    <a:schemeClr val="bg1">
                      <a:lumMod val="50000"/>
                    </a:schemeClr>
                  </a:solidFill>
                </a:ln>
                <a:effectLst/>
                <a:latin typeface="Consolas" panose="020B0609020204030204" pitchFamily="49" charset="0"/>
                <a:ea typeface="Calibri" panose="020F0502020204030204" pitchFamily="34" charset="0"/>
                <a:cs typeface="Latha" panose="020B0604020202020204" pitchFamily="34" charset="0"/>
              </a:rPr>
              <a:t>* color</a:t>
            </a:r>
            <a:br>
              <a:rPr lang="en-US" sz="2000" dirty="0">
                <a:effectLst/>
                <a:latin typeface="Corbel" panose="020B0503020204020204" pitchFamily="34" charset="0"/>
                <a:ea typeface="Calibri" panose="020F0502020204030204" pitchFamily="34" charset="0"/>
                <a:cs typeface="Latha" panose="020B0604020202020204" pitchFamily="34" charset="0"/>
              </a:rPr>
            </a:br>
            <a:r>
              <a:rPr lang="en-US" sz="2000" dirty="0">
                <a:ln>
                  <a:solidFill>
                    <a:schemeClr val="bg1">
                      <a:lumMod val="50000"/>
                    </a:schemeClr>
                  </a:solidFill>
                </a:ln>
                <a:effectLst/>
                <a:latin typeface="Consolas" panose="020B0609020204030204" pitchFamily="49" charset="0"/>
                <a:ea typeface="Calibri" panose="020F0502020204030204" pitchFamily="34" charset="0"/>
                <a:cs typeface="Latha" panose="020B0604020202020204" pitchFamily="34" charset="0"/>
              </a:rPr>
              <a:t>* data		* exposure 		* feature 		* filters</a:t>
            </a:r>
          </a:p>
          <a:p>
            <a:pPr lvl="1">
              <a:lnSpc>
                <a:spcPct val="150000"/>
              </a:lnSpc>
            </a:pPr>
            <a:r>
              <a:rPr lang="en-US" sz="2000" dirty="0">
                <a:ln>
                  <a:solidFill>
                    <a:schemeClr val="bg1">
                      <a:lumMod val="50000"/>
                    </a:schemeClr>
                  </a:solidFill>
                </a:ln>
                <a:effectLst/>
                <a:latin typeface="Consolas" panose="020B0609020204030204" pitchFamily="49" charset="0"/>
                <a:ea typeface="Calibri" panose="020F0502020204030204" pitchFamily="34" charset="0"/>
                <a:cs typeface="Latha" panose="020B0604020202020204" pitchFamily="34" charset="0"/>
              </a:rPr>
              <a:t>* measure</a:t>
            </a:r>
            <a:r>
              <a:rPr lang="en-US" sz="2000" dirty="0">
                <a:ln>
                  <a:solidFill>
                    <a:schemeClr val="bg1">
                      <a:lumMod val="50000"/>
                    </a:schemeClr>
                  </a:solidFill>
                </a:ln>
                <a:latin typeface="Consolas" panose="020B0609020204030204" pitchFamily="49" charset="0"/>
                <a:ea typeface="Calibri" panose="020F0502020204030204" pitchFamily="34" charset="0"/>
                <a:cs typeface="Latha" panose="020B0604020202020204" pitchFamily="34" charset="0"/>
              </a:rPr>
              <a:t>		</a:t>
            </a:r>
            <a:r>
              <a:rPr lang="en-US" sz="2000" dirty="0">
                <a:ln>
                  <a:solidFill>
                    <a:schemeClr val="bg1">
                      <a:lumMod val="50000"/>
                    </a:schemeClr>
                  </a:solidFill>
                </a:ln>
                <a:effectLst/>
                <a:latin typeface="Consolas" panose="020B0609020204030204" pitchFamily="49" charset="0"/>
                <a:ea typeface="Calibri" panose="020F0502020204030204" pitchFamily="34" charset="0"/>
                <a:cs typeface="Latha" panose="020B0604020202020204" pitchFamily="34" charset="0"/>
              </a:rPr>
              <a:t>* morphology		* transform 		* util</a:t>
            </a:r>
          </a:p>
          <a:p>
            <a:pPr lvl="1">
              <a:lnSpc>
                <a:spcPct val="150000"/>
              </a:lnSpc>
            </a:pPr>
            <a:endParaRPr lang="en-US" sz="1000" dirty="0">
              <a:ln>
                <a:solidFill>
                  <a:schemeClr val="bg1">
                    <a:lumMod val="50000"/>
                  </a:schemeClr>
                </a:solidFill>
              </a:ln>
              <a:latin typeface="Consolas" panose="020B0609020204030204" pitchFamily="49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lvl="1">
              <a:lnSpc>
                <a:spcPct val="150000"/>
              </a:lnSpc>
            </a:pPr>
            <a:r>
              <a:rPr lang="en-US" sz="2400" dirty="0">
                <a:solidFill>
                  <a:srgbClr val="FF0000"/>
                </a:solidFill>
                <a:latin typeface="Corbel Light" panose="020B030302020402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Let us start by making sure we have all of these packages installed and working!</a:t>
            </a:r>
          </a:p>
        </p:txBody>
      </p:sp>
    </p:spTree>
    <p:extLst>
      <p:ext uri="{BB962C8B-B14F-4D97-AF65-F5344CB8AC3E}">
        <p14:creationId xmlns:p14="http://schemas.microsoft.com/office/powerpoint/2010/main" val="26011111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3F746B9-FE46-BB68-4D75-5B86EBE0ABC9}"/>
              </a:ext>
            </a:extLst>
          </p:cNvPr>
          <p:cNvSpPr txBox="1"/>
          <p:nvPr/>
        </p:nvSpPr>
        <p:spPr>
          <a:xfrm>
            <a:off x="644979" y="277585"/>
            <a:ext cx="108666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3333FF"/>
                </a:solidFill>
                <a:latin typeface="Bahnschrift" panose="020B0502040204020203" pitchFamily="34" charset="0"/>
              </a:rPr>
              <a:t>HOW IS AN IMAGE FORMED AND DIGITIZED?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1AEECDB-83EA-EA4B-B16C-5491CEC6CDF1}"/>
              </a:ext>
            </a:extLst>
          </p:cNvPr>
          <p:cNvGrpSpPr/>
          <p:nvPr/>
        </p:nvGrpSpPr>
        <p:grpSpPr>
          <a:xfrm>
            <a:off x="1578311" y="923916"/>
            <a:ext cx="9688403" cy="5656499"/>
            <a:chOff x="1578311" y="923916"/>
            <a:chExt cx="9688403" cy="5656499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FF5CDFC-D3DA-BEC1-C55F-5AEC5BB16B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9F7F7"/>
                </a:clrFrom>
                <a:clrTo>
                  <a:srgbClr val="F9F7F7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25000"/>
                      </a14:imgEffect>
                      <a14:imgEffect>
                        <a14:brightnessContrast bright="2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44" t="1905" r="10870" b="2262"/>
            <a:stretch/>
          </p:blipFill>
          <p:spPr>
            <a:xfrm>
              <a:off x="1578311" y="977166"/>
              <a:ext cx="9000000" cy="5603249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FB711F6-D6F7-D12C-D3F2-1E89177F498A}"/>
                </a:ext>
              </a:extLst>
            </p:cNvPr>
            <p:cNvSpPr/>
            <p:nvPr/>
          </p:nvSpPr>
          <p:spPr>
            <a:xfrm>
              <a:off x="9315450" y="923916"/>
              <a:ext cx="1951264" cy="41787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403635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DF8BC96-AB1F-B7EB-AA38-FB7D7D0AC027}"/>
              </a:ext>
            </a:extLst>
          </p:cNvPr>
          <p:cNvSpPr txBox="1"/>
          <p:nvPr/>
        </p:nvSpPr>
        <p:spPr>
          <a:xfrm>
            <a:off x="644979" y="277585"/>
            <a:ext cx="108666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3333FF"/>
                </a:solidFill>
                <a:latin typeface="Bahnschrift" panose="020B0502040204020203" pitchFamily="34" charset="0"/>
              </a:rPr>
              <a:t>SPATIAL RESOLUTION OF AN IMAGE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FD90199-88A0-D43F-30B3-02B9C076A69F}"/>
              </a:ext>
            </a:extLst>
          </p:cNvPr>
          <p:cNvGrpSpPr/>
          <p:nvPr/>
        </p:nvGrpSpPr>
        <p:grpSpPr>
          <a:xfrm>
            <a:off x="1319212" y="1094014"/>
            <a:ext cx="9553575" cy="3961720"/>
            <a:chOff x="1319213" y="1681843"/>
            <a:chExt cx="9553575" cy="3961720"/>
          </a:xfrm>
        </p:grpSpPr>
        <p:pic>
          <p:nvPicPr>
            <p:cNvPr id="2050" name="Picture 2" descr="DEM Spatial Resolution - what does this mean for flood modellers? | JBA  Risk Management">
              <a:extLst>
                <a:ext uri="{FF2B5EF4-FFF2-40B4-BE49-F238E27FC236}">
                  <a16:creationId xmlns:a16="http://schemas.microsoft.com/office/drawing/2014/main" id="{8E994F75-7173-8BAD-3140-467374C7407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553"/>
            <a:stretch/>
          </p:blipFill>
          <p:spPr bwMode="auto">
            <a:xfrm>
              <a:off x="1319213" y="1681843"/>
              <a:ext cx="9553575" cy="39617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6B99AE08-B73E-9599-EA57-6C9156D47322}"/>
                </a:ext>
              </a:extLst>
            </p:cNvPr>
            <p:cNvCxnSpPr/>
            <p:nvPr/>
          </p:nvCxnSpPr>
          <p:spPr>
            <a:xfrm>
              <a:off x="4906736" y="4645479"/>
              <a:ext cx="383721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C4AD9121-20B3-CBB3-B96C-77D6F353AB19}"/>
                </a:ext>
              </a:extLst>
            </p:cNvPr>
            <p:cNvCxnSpPr/>
            <p:nvPr/>
          </p:nvCxnSpPr>
          <p:spPr>
            <a:xfrm>
              <a:off x="9386208" y="4642758"/>
              <a:ext cx="383721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C7F817F-1A02-671E-50CA-9B00D075E73B}"/>
                </a:ext>
              </a:extLst>
            </p:cNvPr>
            <p:cNvSpPr txBox="1"/>
            <p:nvPr/>
          </p:nvSpPr>
          <p:spPr>
            <a:xfrm flipH="1">
              <a:off x="4723855" y="4248694"/>
              <a:ext cx="7380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orbel" panose="020B0503020204020204" pitchFamily="34" charset="0"/>
                </a:rPr>
                <a:t>pixel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5A7BA6A-AE53-A89C-03B9-AA8155FCCF5F}"/>
                </a:ext>
              </a:extLst>
            </p:cNvPr>
            <p:cNvSpPr txBox="1"/>
            <p:nvPr/>
          </p:nvSpPr>
          <p:spPr>
            <a:xfrm flipH="1">
              <a:off x="9184549" y="4248694"/>
              <a:ext cx="7380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orbel" panose="020B0503020204020204" pitchFamily="34" charset="0"/>
                </a:rPr>
                <a:t>pixel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929C9A1D-2AF1-B577-DE62-B4F3FD869DDE}"/>
              </a:ext>
            </a:extLst>
          </p:cNvPr>
          <p:cNvSpPr txBox="1"/>
          <p:nvPr/>
        </p:nvSpPr>
        <p:spPr>
          <a:xfrm>
            <a:off x="1054553" y="4600106"/>
            <a:ext cx="10710183" cy="16970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Corbel" panose="020B050302020402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Pixel size is a built-in physical property of the camera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Corbel" panose="020B050302020402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We cannot measure spatial structures smaller than a single pixel!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Corbel" panose="020B050302020402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Binning pixels reduces random noise at the expense of resolution</a:t>
            </a:r>
          </a:p>
        </p:txBody>
      </p:sp>
    </p:spTree>
    <p:extLst>
      <p:ext uri="{BB962C8B-B14F-4D97-AF65-F5344CB8AC3E}">
        <p14:creationId xmlns:p14="http://schemas.microsoft.com/office/powerpoint/2010/main" val="9445579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DF8BC96-AB1F-B7EB-AA38-FB7D7D0AC027}"/>
              </a:ext>
            </a:extLst>
          </p:cNvPr>
          <p:cNvSpPr txBox="1"/>
          <p:nvPr/>
        </p:nvSpPr>
        <p:spPr>
          <a:xfrm>
            <a:off x="644979" y="277585"/>
            <a:ext cx="108666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3333FF"/>
                </a:solidFill>
                <a:latin typeface="Bahnschrift" panose="020B0502040204020203" pitchFamily="34" charset="0"/>
              </a:rPr>
              <a:t>POINT SPREAD FUNCTION</a:t>
            </a:r>
          </a:p>
        </p:txBody>
      </p:sp>
      <p:pic>
        <p:nvPicPr>
          <p:cNvPr id="3074" name="Picture 2" descr="ZEISS Microscopy Online Campus | Microscopy Basics | Numerical Aperture and  Resolution">
            <a:extLst>
              <a:ext uri="{FF2B5EF4-FFF2-40B4-BE49-F238E27FC236}">
                <a16:creationId xmlns:a16="http://schemas.microsoft.com/office/drawing/2014/main" id="{A7A8BC91-3F10-FE16-6C14-A601D7771D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336" y="793290"/>
            <a:ext cx="39624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Super-Resolution Microscopy Comes into Focus">
            <a:extLst>
              <a:ext uri="{FF2B5EF4-FFF2-40B4-BE49-F238E27FC236}">
                <a16:creationId xmlns:a16="http://schemas.microsoft.com/office/drawing/2014/main" id="{86AA75F9-8EA3-DA45-382D-929456BC77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4529" y="1841727"/>
            <a:ext cx="7200000" cy="2524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FFB9560-92D9-9405-F799-C146254EB6A4}"/>
                  </a:ext>
                </a:extLst>
              </p:cNvPr>
              <p:cNvSpPr txBox="1"/>
              <p:nvPr/>
            </p:nvSpPr>
            <p:spPr>
              <a:xfrm>
                <a:off x="630011" y="4705353"/>
                <a:ext cx="10710183" cy="19438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800100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Corbel" panose="020B0503020204020204" pitchFamily="34" charset="0"/>
                    <a:ea typeface="Calibri" panose="020F0502020204030204" pitchFamily="34" charset="0"/>
                    <a:cs typeface="Latha" panose="020B0604020202020204" pitchFamily="34" charset="0"/>
                  </a:rPr>
                  <a:t>Wave nature of light – a point source forms a diffraction pattern!</a:t>
                </a:r>
              </a:p>
              <a:p>
                <a:pPr marL="800100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Corbel" panose="020B0503020204020204" pitchFamily="34" charset="0"/>
                    <a:ea typeface="Calibri" panose="020F0502020204030204" pitchFamily="34" charset="0"/>
                    <a:cs typeface="Latha" panose="020B0604020202020204" pitchFamily="34" charset="0"/>
                  </a:rPr>
                  <a:t>Objective numerical aperture &amp; light wavelength determine resolution</a:t>
                </a:r>
              </a:p>
              <a:p>
                <a:pPr marL="800100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Corbel" panose="020B0503020204020204" pitchFamily="34" charset="0"/>
                    <a:ea typeface="Calibri" panose="020F0502020204030204" pitchFamily="34" charset="0"/>
                    <a:cs typeface="Latha" panose="020B0604020202020204" pitchFamily="34" charset="0"/>
                  </a:rPr>
                  <a:t>Two spots must be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Latha" panose="020B0604020202020204" pitchFamily="34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Latha" panose="020B0604020202020204" pitchFamily="34" charset="0"/>
                          </a:rPr>
                          <m:t>0.61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Latha" panose="020B0604020202020204" pitchFamily="34" charset="0"/>
                          </a:rPr>
                          <m:t>𝜆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Latha" panose="020B0604020202020204" pitchFamily="34" charset="0"/>
                          </a:rPr>
                          <m:t>𝑁𝐴</m:t>
                        </m:r>
                      </m:den>
                    </m:f>
                  </m:oMath>
                </a14:m>
                <a:r>
                  <a:rPr lang="en-US" sz="2400" dirty="0">
                    <a:latin typeface="Corbel" panose="020B0503020204020204" pitchFamily="34" charset="0"/>
                    <a:ea typeface="Calibri" panose="020F0502020204030204" pitchFamily="34" charset="0"/>
                    <a:cs typeface="Latha" panose="020B0604020202020204" pitchFamily="34" charset="0"/>
                  </a:rPr>
                  <a:t> (half Airy disk) distance apart to become resolvable</a:t>
                </a: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FFB9560-92D9-9405-F799-C146254EB6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011" y="4705353"/>
                <a:ext cx="10710183" cy="1943865"/>
              </a:xfrm>
              <a:prstGeom prst="rect">
                <a:avLst/>
              </a:prstGeom>
              <a:blipFill>
                <a:blip r:embed="rId4"/>
                <a:stretch>
                  <a:fillRect b="-25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5C070F6-DD12-E07F-44C0-037CC94B69FA}"/>
              </a:ext>
            </a:extLst>
          </p:cNvPr>
          <p:cNvCxnSpPr>
            <a:cxnSpLocks/>
          </p:cNvCxnSpPr>
          <p:nvPr/>
        </p:nvCxnSpPr>
        <p:spPr>
          <a:xfrm flipV="1">
            <a:off x="8250472" y="1691079"/>
            <a:ext cx="0" cy="1007211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F4139F5-7B91-BA48-BB6F-E7CBCB8AF874}"/>
              </a:ext>
            </a:extLst>
          </p:cNvPr>
          <p:cNvCxnSpPr>
            <a:cxnSpLocks/>
          </p:cNvCxnSpPr>
          <p:nvPr/>
        </p:nvCxnSpPr>
        <p:spPr>
          <a:xfrm flipV="1">
            <a:off x="8509009" y="1691079"/>
            <a:ext cx="0" cy="100721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6846540-52BF-B6D3-5C79-7FD6D2E75EFB}"/>
                  </a:ext>
                </a:extLst>
              </p:cNvPr>
              <p:cNvSpPr txBox="1"/>
              <p:nvPr/>
            </p:nvSpPr>
            <p:spPr>
              <a:xfrm>
                <a:off x="5345347" y="1063279"/>
                <a:ext cx="6094638" cy="6165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800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Latha" panose="020B0604020202020204" pitchFamily="34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Latha" panose="020B0604020202020204" pitchFamily="34" charset="0"/>
                            </a:rPr>
                            <m:t>0.61</m:t>
                          </m:r>
                          <m:r>
                            <a:rPr lang="en-US" sz="1800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Latha" panose="020B0604020202020204" pitchFamily="34" charset="0"/>
                            </a:rPr>
                            <m:t>𝜆</m:t>
                          </m:r>
                        </m:num>
                        <m:den>
                          <m:r>
                            <a:rPr lang="en-US" sz="1800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Latha" panose="020B0604020202020204" pitchFamily="34" charset="0"/>
                            </a:rPr>
                            <m:t>𝑁𝐴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6846540-52BF-B6D3-5C79-7FD6D2E75E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5347" y="1063279"/>
                <a:ext cx="6094638" cy="61651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8" name="Picture 6" descr="What Is Super Resolution Microscopy?">
            <a:extLst>
              <a:ext uri="{FF2B5EF4-FFF2-40B4-BE49-F238E27FC236}">
                <a16:creationId xmlns:a16="http://schemas.microsoft.com/office/drawing/2014/main" id="{B3D89D0F-AD9D-C056-F98F-3F6750817B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595" t="39162"/>
          <a:stretch/>
        </p:blipFill>
        <p:spPr bwMode="auto">
          <a:xfrm>
            <a:off x="10529887" y="4527540"/>
            <a:ext cx="981756" cy="1512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80C50B2-592D-7097-1528-77DB3175EE87}"/>
              </a:ext>
            </a:extLst>
          </p:cNvPr>
          <p:cNvSpPr txBox="1"/>
          <p:nvPr/>
        </p:nvSpPr>
        <p:spPr>
          <a:xfrm>
            <a:off x="2354936" y="4362522"/>
            <a:ext cx="23095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>
                <a:solidFill>
                  <a:schemeClr val="bg1">
                    <a:lumMod val="65000"/>
                  </a:schemeClr>
                </a:solidFill>
                <a:latin typeface="Corbel Light" panose="020B0303020204020204" pitchFamily="34" charset="0"/>
              </a:rPr>
              <a:t>Zeiss Online Campus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C51D716-40A2-CC9B-4EF6-49C3EF7ABA6F}"/>
              </a:ext>
            </a:extLst>
          </p:cNvPr>
          <p:cNvSpPr txBox="1"/>
          <p:nvPr/>
        </p:nvSpPr>
        <p:spPr>
          <a:xfrm>
            <a:off x="5345347" y="4292855"/>
            <a:ext cx="23095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>
                <a:solidFill>
                  <a:schemeClr val="bg1">
                    <a:lumMod val="65000"/>
                  </a:schemeClr>
                </a:solidFill>
                <a:latin typeface="Corbel Light" panose="020B0303020204020204" pitchFamily="34" charset="0"/>
              </a:rPr>
              <a:t>Edinburgh Instruments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CAFF676-DF3F-56F6-BA56-BE401CE962BE}"/>
              </a:ext>
            </a:extLst>
          </p:cNvPr>
          <p:cNvSpPr txBox="1"/>
          <p:nvPr/>
        </p:nvSpPr>
        <p:spPr>
          <a:xfrm>
            <a:off x="10096501" y="4255275"/>
            <a:ext cx="23095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>
                <a:solidFill>
                  <a:schemeClr val="bg1">
                    <a:lumMod val="65000"/>
                  </a:schemeClr>
                </a:solidFill>
                <a:latin typeface="Corbel Light" panose="020B0303020204020204" pitchFamily="34" charset="0"/>
              </a:rPr>
              <a:t>Teledyne Photometrics</a:t>
            </a:r>
          </a:p>
        </p:txBody>
      </p:sp>
    </p:spTree>
    <p:extLst>
      <p:ext uri="{BB962C8B-B14F-4D97-AF65-F5344CB8AC3E}">
        <p14:creationId xmlns:p14="http://schemas.microsoft.com/office/powerpoint/2010/main" val="38318913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3F746B9-FE46-BB68-4D75-5B86EBE0ABC9}"/>
              </a:ext>
            </a:extLst>
          </p:cNvPr>
          <p:cNvSpPr txBox="1"/>
          <p:nvPr/>
        </p:nvSpPr>
        <p:spPr>
          <a:xfrm>
            <a:off x="644979" y="277585"/>
            <a:ext cx="108666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3333FF"/>
                </a:solidFill>
                <a:latin typeface="Bahnschrift" panose="020B0502040204020203" pitchFamily="34" charset="0"/>
              </a:rPr>
              <a:t>BIT-DEPTH OF AN IMAGE</a:t>
            </a:r>
          </a:p>
        </p:txBody>
      </p:sp>
      <p:pic>
        <p:nvPicPr>
          <p:cNvPr id="4098" name="Picture 2" descr="About Gradation in Digital Photography | SILKYPIX">
            <a:extLst>
              <a:ext uri="{FF2B5EF4-FFF2-40B4-BE49-F238E27FC236}">
                <a16:creationId xmlns:a16="http://schemas.microsoft.com/office/drawing/2014/main" id="{10DC2931-0654-53C8-9D99-1401CFC4FD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9081" y="1007199"/>
            <a:ext cx="2768154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What does bit depth even mean? And does it matter? - DIY Photography">
            <a:extLst>
              <a:ext uri="{FF2B5EF4-FFF2-40B4-BE49-F238E27FC236}">
                <a16:creationId xmlns:a16="http://schemas.microsoft.com/office/drawing/2014/main" id="{2B33E089-DC69-77EB-83E7-F1C9010716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7155" y="4230740"/>
            <a:ext cx="4739654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An In-Depth Look at Bit Depth Blog Post Teledyne Lumenera">
            <a:extLst>
              <a:ext uri="{FF2B5EF4-FFF2-40B4-BE49-F238E27FC236}">
                <a16:creationId xmlns:a16="http://schemas.microsoft.com/office/drawing/2014/main" id="{CCE6D3D1-FFB5-904D-02DC-32488D6975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90" t="13414" r="12552" b="14960"/>
          <a:stretch/>
        </p:blipFill>
        <p:spPr bwMode="auto">
          <a:xfrm>
            <a:off x="6617155" y="1007199"/>
            <a:ext cx="4239986" cy="309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478E181-B248-8A7F-C18E-C022B17A1209}"/>
              </a:ext>
            </a:extLst>
          </p:cNvPr>
          <p:cNvSpPr txBox="1"/>
          <p:nvPr/>
        </p:nvSpPr>
        <p:spPr>
          <a:xfrm>
            <a:off x="1148443" y="3167199"/>
            <a:ext cx="4929868" cy="33590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Corbel" panose="020B050302020402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Number of levels for intensity resolution of an image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Corbel" panose="020B050302020402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Bit depth can be </a:t>
            </a:r>
            <a:r>
              <a:rPr lang="en-US" sz="2400" dirty="0" err="1">
                <a:solidFill>
                  <a:srgbClr val="3333FF"/>
                </a:solidFill>
                <a:latin typeface="Corbel" panose="020B050302020402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downsampled</a:t>
            </a:r>
            <a:r>
              <a:rPr lang="en-US" sz="2400" dirty="0">
                <a:latin typeface="Corbel" panose="020B050302020402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 </a:t>
            </a:r>
            <a:r>
              <a:rPr lang="en-US" sz="2400" dirty="0">
                <a:solidFill>
                  <a:srgbClr val="FF0000"/>
                </a:solidFill>
                <a:latin typeface="Corbel Light" panose="020B030302020402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(although info is lost)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Corbel" panose="020B050302020402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Bit depth cannot be </a:t>
            </a:r>
            <a:r>
              <a:rPr lang="en-US" sz="2400" dirty="0" err="1">
                <a:solidFill>
                  <a:srgbClr val="FF0000"/>
                </a:solidFill>
                <a:latin typeface="Corbel" panose="020B050302020402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upsampled</a:t>
            </a:r>
            <a:r>
              <a:rPr lang="en-US" sz="2400" dirty="0">
                <a:latin typeface="Corbel" panose="020B050302020402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 </a:t>
            </a:r>
            <a:r>
              <a:rPr lang="en-US" sz="2400" dirty="0">
                <a:solidFill>
                  <a:srgbClr val="FF0000"/>
                </a:solidFill>
                <a:latin typeface="Corbel Light" panose="020B030302020402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(needs interpolation)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CDFE91-90C0-9D09-1408-9B05AD83F37D}"/>
              </a:ext>
            </a:extLst>
          </p:cNvPr>
          <p:cNvSpPr txBox="1"/>
          <p:nvPr/>
        </p:nvSpPr>
        <p:spPr>
          <a:xfrm>
            <a:off x="9449699" y="724033"/>
            <a:ext cx="23095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>
                <a:solidFill>
                  <a:schemeClr val="bg1">
                    <a:lumMod val="65000"/>
                  </a:schemeClr>
                </a:solidFill>
                <a:latin typeface="Corbel Light" panose="020B0303020204020204" pitchFamily="34" charset="0"/>
              </a:rPr>
              <a:t>Teledyne </a:t>
            </a:r>
            <a:r>
              <a:rPr lang="en-US" sz="1400" i="1" dirty="0" err="1">
                <a:solidFill>
                  <a:schemeClr val="bg1">
                    <a:lumMod val="65000"/>
                  </a:schemeClr>
                </a:solidFill>
                <a:latin typeface="Corbel Light" panose="020B0303020204020204" pitchFamily="34" charset="0"/>
              </a:rPr>
              <a:t>Lumenera</a:t>
            </a:r>
            <a:endParaRPr lang="en-US" sz="1400" i="1" dirty="0">
              <a:solidFill>
                <a:schemeClr val="bg1">
                  <a:lumMod val="65000"/>
                </a:schemeClr>
              </a:solidFill>
              <a:latin typeface="Corbel Light" panose="020B0303020204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D67268-0DE6-D6D0-A5D8-421076B65EF5}"/>
              </a:ext>
            </a:extLst>
          </p:cNvPr>
          <p:cNvSpPr txBox="1"/>
          <p:nvPr/>
        </p:nvSpPr>
        <p:spPr>
          <a:xfrm>
            <a:off x="6516000" y="6374292"/>
            <a:ext cx="23095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>
                <a:solidFill>
                  <a:schemeClr val="bg1">
                    <a:lumMod val="65000"/>
                  </a:schemeClr>
                </a:solidFill>
                <a:latin typeface="Corbel Light" panose="020B0303020204020204" pitchFamily="34" charset="0"/>
              </a:rPr>
              <a:t>DIY Photography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EFE9A1-CD72-FCE8-3E5F-0FDAC157D887}"/>
              </a:ext>
            </a:extLst>
          </p:cNvPr>
          <p:cNvSpPr txBox="1"/>
          <p:nvPr/>
        </p:nvSpPr>
        <p:spPr>
          <a:xfrm>
            <a:off x="4356834" y="2921743"/>
            <a:ext cx="23095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 err="1">
                <a:solidFill>
                  <a:schemeClr val="bg1">
                    <a:lumMod val="65000"/>
                  </a:schemeClr>
                </a:solidFill>
                <a:latin typeface="Corbel Light" panose="020B0303020204020204" pitchFamily="34" charset="0"/>
              </a:rPr>
              <a:t>Silkypix</a:t>
            </a:r>
            <a:endParaRPr lang="en-US" sz="1400" i="1" dirty="0">
              <a:solidFill>
                <a:schemeClr val="bg1">
                  <a:lumMod val="65000"/>
                </a:schemeClr>
              </a:solidFill>
              <a:latin typeface="Corbel Light" panose="020B03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09592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3F746B9-FE46-BB68-4D75-5B86EBE0ABC9}"/>
              </a:ext>
            </a:extLst>
          </p:cNvPr>
          <p:cNvSpPr txBox="1"/>
          <p:nvPr/>
        </p:nvSpPr>
        <p:spPr>
          <a:xfrm>
            <a:off x="644979" y="277585"/>
            <a:ext cx="108666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3333FF"/>
                </a:solidFill>
                <a:latin typeface="Bahnschrift" panose="020B0502040204020203" pitchFamily="34" charset="0"/>
              </a:rPr>
              <a:t>LOOK UP TABLES &amp; IMAGE DISPLAY</a:t>
            </a:r>
          </a:p>
        </p:txBody>
      </p:sp>
      <p:pic>
        <p:nvPicPr>
          <p:cNvPr id="5122" name="Picture 2" descr="Perceptually Uniform Sequential colormaps">
            <a:extLst>
              <a:ext uri="{FF2B5EF4-FFF2-40B4-BE49-F238E27FC236}">
                <a16:creationId xmlns:a16="http://schemas.microsoft.com/office/drawing/2014/main" id="{F1FBAF61-A218-C768-D55A-187BBD7806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23916"/>
            <a:ext cx="60960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Sequential colormaps">
            <a:extLst>
              <a:ext uri="{FF2B5EF4-FFF2-40B4-BE49-F238E27FC236}">
                <a16:creationId xmlns:a16="http://schemas.microsoft.com/office/drawing/2014/main" id="{03E07D53-4805-6679-860B-EC64BCB29E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371"/>
          <a:stretch/>
        </p:blipFill>
        <p:spPr bwMode="auto">
          <a:xfrm>
            <a:off x="0" y="2197546"/>
            <a:ext cx="6096000" cy="1401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Sequential (2) colormaps">
            <a:extLst>
              <a:ext uri="{FF2B5EF4-FFF2-40B4-BE49-F238E27FC236}">
                <a16:creationId xmlns:a16="http://schemas.microsoft.com/office/drawing/2014/main" id="{B51B76FD-0599-5BAF-9AC4-5199E07DC5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9" y="3599411"/>
            <a:ext cx="6096000" cy="2576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Diverging colormaps">
            <a:extLst>
              <a:ext uri="{FF2B5EF4-FFF2-40B4-BE49-F238E27FC236}">
                <a16:creationId xmlns:a16="http://schemas.microsoft.com/office/drawing/2014/main" id="{E8AF9B40-A5DC-A529-5BE1-B654D12879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8750" y="924722"/>
            <a:ext cx="6096000" cy="2504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Cyclic colormaps">
            <a:extLst>
              <a:ext uri="{FF2B5EF4-FFF2-40B4-BE49-F238E27FC236}">
                <a16:creationId xmlns:a16="http://schemas.microsoft.com/office/drawing/2014/main" id="{18B2989B-3A90-E72E-D3B7-2FC87B08E1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713"/>
          <a:stretch/>
        </p:blipFill>
        <p:spPr bwMode="auto">
          <a:xfrm>
            <a:off x="-4156" y="5963179"/>
            <a:ext cx="6096000" cy="894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Qualitative colormaps">
            <a:extLst>
              <a:ext uri="{FF2B5EF4-FFF2-40B4-BE49-F238E27FC236}">
                <a16:creationId xmlns:a16="http://schemas.microsoft.com/office/drawing/2014/main" id="{55B801F0-BF44-BBEB-45E2-1B0CD3FDCE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559"/>
          <a:stretch/>
        </p:blipFill>
        <p:spPr bwMode="auto">
          <a:xfrm>
            <a:off x="6097063" y="3224600"/>
            <a:ext cx="6096000" cy="176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4" name="Picture 14" descr="Miscellaneous colormaps">
            <a:extLst>
              <a:ext uri="{FF2B5EF4-FFF2-40B4-BE49-F238E27FC236}">
                <a16:creationId xmlns:a16="http://schemas.microsoft.com/office/drawing/2014/main" id="{F6CB96ED-6CDC-6B32-E421-29B7713312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2845"/>
          <a:stretch/>
        </p:blipFill>
        <p:spPr bwMode="auto">
          <a:xfrm>
            <a:off x="6085561" y="4967182"/>
            <a:ext cx="6096000" cy="312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14" descr="Miscellaneous colormaps">
            <a:extLst>
              <a:ext uri="{FF2B5EF4-FFF2-40B4-BE49-F238E27FC236}">
                <a16:creationId xmlns:a16="http://schemas.microsoft.com/office/drawing/2014/main" id="{609EA54F-3DBF-3AD6-B271-2407E2F86A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269" b="7854"/>
          <a:stretch/>
        </p:blipFill>
        <p:spPr bwMode="auto">
          <a:xfrm>
            <a:off x="6084498" y="5297189"/>
            <a:ext cx="6096000" cy="1381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70228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8388150-0182-CFD1-52D3-D6B8FC1AD18B}"/>
              </a:ext>
            </a:extLst>
          </p:cNvPr>
          <p:cNvSpPr txBox="1"/>
          <p:nvPr/>
        </p:nvSpPr>
        <p:spPr>
          <a:xfrm>
            <a:off x="644979" y="277585"/>
            <a:ext cx="108666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3333FF"/>
                </a:solidFill>
                <a:latin typeface="Bahnschrift" panose="020B0502040204020203" pitchFamily="34" charset="0"/>
              </a:rPr>
              <a:t>COMPRESSION, DATA STORAGE &amp; FILE TYPES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970BF0-60C1-D5B7-2D61-D55AA09D4912}"/>
              </a:ext>
            </a:extLst>
          </p:cNvPr>
          <p:cNvSpPr txBox="1"/>
          <p:nvPr/>
        </p:nvSpPr>
        <p:spPr>
          <a:xfrm>
            <a:off x="644979" y="1120003"/>
            <a:ext cx="10785021" cy="5021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50000"/>
              </a:lnSpc>
            </a:pPr>
            <a:r>
              <a:rPr lang="en-US" sz="2400" dirty="0">
                <a:latin typeface="Corbel" panose="020B050302020402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Imaging data has 2 components –</a:t>
            </a:r>
          </a:p>
          <a:p>
            <a:pPr marL="914400" lvl="1" indent="-457200">
              <a:lnSpc>
                <a:spcPct val="150000"/>
              </a:lnSpc>
              <a:buAutoNum type="arabicPeriod"/>
            </a:pPr>
            <a:r>
              <a:rPr lang="en-US" sz="2400" dirty="0">
                <a:latin typeface="Corbel" panose="020B050302020402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The imaging data (pixel values)</a:t>
            </a:r>
          </a:p>
          <a:p>
            <a:pPr marL="914400" lvl="1" indent="-457200">
              <a:lnSpc>
                <a:spcPct val="150000"/>
              </a:lnSpc>
              <a:buAutoNum type="arabicPeriod"/>
            </a:pPr>
            <a:r>
              <a:rPr lang="en-US" sz="2400" dirty="0">
                <a:latin typeface="Corbel" panose="020B050302020402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The </a:t>
            </a:r>
            <a:r>
              <a:rPr lang="en-US" sz="2400" b="1" u="sng" dirty="0">
                <a:solidFill>
                  <a:srgbClr val="3333FF"/>
                </a:solidFill>
                <a:latin typeface="Corbel" panose="020B050302020402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metadata</a:t>
            </a:r>
            <a:endParaRPr lang="en-US" sz="2400" dirty="0">
              <a:solidFill>
                <a:srgbClr val="3333FF"/>
              </a:solidFill>
              <a:latin typeface="Corbel" panose="020B050302020402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marL="1371600" lvl="2" indent="-457200">
              <a:lnSpc>
                <a:spcPct val="150000"/>
              </a:lnSpc>
              <a:buAutoNum type="arabicPeriod"/>
            </a:pPr>
            <a:r>
              <a:rPr lang="en-US" sz="2400" dirty="0">
                <a:latin typeface="Corbel Light" panose="020B030302020402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Pixels to micron conversion scale</a:t>
            </a:r>
          </a:p>
          <a:p>
            <a:pPr marL="1371600" lvl="2" indent="-457200">
              <a:lnSpc>
                <a:spcPct val="150000"/>
              </a:lnSpc>
              <a:buAutoNum type="arabicPeriod"/>
            </a:pPr>
            <a:r>
              <a:rPr lang="en-US" sz="2400" dirty="0">
                <a:latin typeface="Corbel Light" panose="020B030302020402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Dimensions</a:t>
            </a:r>
          </a:p>
          <a:p>
            <a:pPr marL="1371600" lvl="2" indent="-457200">
              <a:lnSpc>
                <a:spcPct val="150000"/>
              </a:lnSpc>
              <a:buAutoNum type="arabicPeriod"/>
            </a:pPr>
            <a:r>
              <a:rPr lang="en-US" sz="2400" dirty="0">
                <a:latin typeface="Corbel Light" panose="020B030302020402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Bit-depth</a:t>
            </a:r>
          </a:p>
          <a:p>
            <a:pPr marL="1371600" lvl="2" indent="-457200">
              <a:lnSpc>
                <a:spcPct val="150000"/>
              </a:lnSpc>
              <a:buAutoNum type="arabicPeriod"/>
            </a:pPr>
            <a:r>
              <a:rPr lang="en-US" sz="2400" dirty="0">
                <a:latin typeface="Corbel Light" panose="020B030302020402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Pixel size (physical dimensions of each pixel on camera)</a:t>
            </a:r>
          </a:p>
          <a:p>
            <a:pPr marL="1371600" lvl="2" indent="-457200">
              <a:lnSpc>
                <a:spcPct val="150000"/>
              </a:lnSpc>
              <a:buAutoNum type="arabicPeriod"/>
            </a:pPr>
            <a:r>
              <a:rPr lang="en-US" sz="2400" dirty="0">
                <a:latin typeface="Corbel Light" panose="020B030302020402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Objective properties	…</a:t>
            </a:r>
            <a:r>
              <a:rPr lang="en-US" sz="2400" dirty="0" err="1">
                <a:latin typeface="Corbel Light" panose="020B030302020402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etc</a:t>
            </a:r>
            <a:r>
              <a:rPr lang="en-US" sz="2400" dirty="0">
                <a:latin typeface="Corbel Light" panose="020B030302020402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 </a:t>
            </a:r>
            <a:r>
              <a:rPr lang="en-US" sz="2400" dirty="0" err="1">
                <a:latin typeface="Corbel Light" panose="020B030302020402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etc</a:t>
            </a:r>
            <a:endParaRPr lang="en-US" sz="2400" dirty="0">
              <a:latin typeface="Corbel Light" panose="020B030302020402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lvl="1">
              <a:lnSpc>
                <a:spcPct val="150000"/>
              </a:lnSpc>
            </a:pPr>
            <a:r>
              <a:rPr lang="en-US" sz="2400" dirty="0">
                <a:solidFill>
                  <a:srgbClr val="3333FF"/>
                </a:solidFill>
                <a:latin typeface="Corbel" panose="020B050302020402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OME-TIFF format (Open Microscopy Environment)</a:t>
            </a:r>
            <a:r>
              <a:rPr lang="en-US" sz="2400" dirty="0">
                <a:latin typeface="Corbel" panose="020B050302020402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 tries to standardize metadata</a:t>
            </a:r>
          </a:p>
        </p:txBody>
      </p:sp>
    </p:spTree>
    <p:extLst>
      <p:ext uri="{BB962C8B-B14F-4D97-AF65-F5344CB8AC3E}">
        <p14:creationId xmlns:p14="http://schemas.microsoft.com/office/powerpoint/2010/main" val="13530316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8388150-0182-CFD1-52D3-D6B8FC1AD18B}"/>
              </a:ext>
            </a:extLst>
          </p:cNvPr>
          <p:cNvSpPr txBox="1"/>
          <p:nvPr/>
        </p:nvSpPr>
        <p:spPr>
          <a:xfrm>
            <a:off x="644979" y="277585"/>
            <a:ext cx="108666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3333FF"/>
                </a:solidFill>
                <a:latin typeface="Bahnschrift" panose="020B0502040204020203" pitchFamily="34" charset="0"/>
              </a:rPr>
              <a:t>COMPRESSION, DATA STORAGE &amp; FILE TYPES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970BF0-60C1-D5B7-2D61-D55AA09D4912}"/>
              </a:ext>
            </a:extLst>
          </p:cNvPr>
          <p:cNvSpPr txBox="1"/>
          <p:nvPr/>
        </p:nvSpPr>
        <p:spPr>
          <a:xfrm>
            <a:off x="644979" y="1120003"/>
            <a:ext cx="10785021" cy="5021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lvl="1" indent="-457200">
              <a:lnSpc>
                <a:spcPct val="150000"/>
              </a:lnSpc>
              <a:buAutoNum type="arabicPeriod"/>
            </a:pPr>
            <a:r>
              <a:rPr lang="en-US" sz="2400" b="1" u="sng" dirty="0">
                <a:solidFill>
                  <a:srgbClr val="3333FF"/>
                </a:solidFill>
                <a:latin typeface="Corbel" panose="020B050302020402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Uncompressed data –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Corbel" panose="020B050302020402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Preserves all pixel values and metadata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u="sng" dirty="0">
                <a:solidFill>
                  <a:srgbClr val="3333FF"/>
                </a:solidFill>
                <a:latin typeface="Corbel" panose="020B050302020402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Only option for accurate quantitative analysis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Corbel" panose="020B050302020402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You </a:t>
            </a:r>
            <a:r>
              <a:rPr lang="en-US" sz="2400" b="1" u="sng" dirty="0">
                <a:latin typeface="Corbel" panose="020B050302020402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MUST</a:t>
            </a:r>
            <a:r>
              <a:rPr lang="en-US" sz="2400" dirty="0">
                <a:latin typeface="Corbel" panose="020B050302020402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 retain your raw uncompressed files until (&amp; ideally also after) publication of your manuscript!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Corbel" panose="020B050302020402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Generally comes in proprietary file formats –</a:t>
            </a:r>
          </a:p>
          <a:p>
            <a:pPr lvl="3">
              <a:lnSpc>
                <a:spcPct val="150000"/>
              </a:lnSpc>
            </a:pPr>
            <a:r>
              <a:rPr lang="en-US" sz="2400" dirty="0">
                <a:solidFill>
                  <a:srgbClr val="3333FF"/>
                </a:solidFill>
                <a:latin typeface="Corbel" panose="020B050302020402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CZI (Zeiss), ND2 (Nikon), LIF (Leica), OIB (Olympus)</a:t>
            </a:r>
          </a:p>
          <a:p>
            <a:pPr lvl="3">
              <a:lnSpc>
                <a:spcPct val="150000"/>
              </a:lnSpc>
            </a:pPr>
            <a:r>
              <a:rPr lang="en-US" sz="2400" dirty="0">
                <a:latin typeface="Corbel" panose="020B050302020402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Can be opened by </a:t>
            </a:r>
            <a:r>
              <a:rPr lang="en-US" sz="2400" dirty="0" err="1">
                <a:latin typeface="Corbel" panose="020B050302020402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BioFormats</a:t>
            </a:r>
            <a:r>
              <a:rPr lang="en-US" sz="2400" dirty="0">
                <a:latin typeface="Corbel" panose="020B050302020402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 plugins (Fiji, </a:t>
            </a:r>
            <a:r>
              <a:rPr lang="en-US" sz="2400" dirty="0" err="1">
                <a:latin typeface="Corbel" panose="020B050302020402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Napari</a:t>
            </a:r>
            <a:r>
              <a:rPr lang="en-US" sz="2400" dirty="0">
                <a:latin typeface="Corbel" panose="020B050302020402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 for Python)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Corbel" panose="020B050302020402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Can be saved as </a:t>
            </a:r>
            <a:r>
              <a:rPr lang="en-US" sz="2400" b="1" dirty="0">
                <a:solidFill>
                  <a:srgbClr val="3333FF"/>
                </a:solidFill>
                <a:latin typeface="Corbel" panose="020B050302020402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TIFF files</a:t>
            </a:r>
            <a:r>
              <a:rPr lang="en-US" sz="2400" dirty="0">
                <a:latin typeface="Corbel" panose="020B050302020402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 – best file type option for export and analysis</a:t>
            </a:r>
          </a:p>
        </p:txBody>
      </p:sp>
    </p:spTree>
    <p:extLst>
      <p:ext uri="{BB962C8B-B14F-4D97-AF65-F5344CB8AC3E}">
        <p14:creationId xmlns:p14="http://schemas.microsoft.com/office/powerpoint/2010/main" val="28855275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8388150-0182-CFD1-52D3-D6B8FC1AD18B}"/>
              </a:ext>
            </a:extLst>
          </p:cNvPr>
          <p:cNvSpPr txBox="1"/>
          <p:nvPr/>
        </p:nvSpPr>
        <p:spPr>
          <a:xfrm>
            <a:off x="644979" y="277585"/>
            <a:ext cx="108666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3333FF"/>
                </a:solidFill>
                <a:latin typeface="Bahnschrift" panose="020B0502040204020203" pitchFamily="34" charset="0"/>
              </a:rPr>
              <a:t>COMPRESSION, DATA STORAGE &amp; FILE TYPES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970BF0-60C1-D5B7-2D61-D55AA09D4912}"/>
              </a:ext>
            </a:extLst>
          </p:cNvPr>
          <p:cNvSpPr txBox="1"/>
          <p:nvPr/>
        </p:nvSpPr>
        <p:spPr>
          <a:xfrm>
            <a:off x="644979" y="1120003"/>
            <a:ext cx="10785021" cy="5021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lvl="1" indent="-457200">
              <a:lnSpc>
                <a:spcPct val="150000"/>
              </a:lnSpc>
              <a:buFont typeface="+mj-lt"/>
              <a:buAutoNum type="arabicPeriod" startAt="2"/>
            </a:pPr>
            <a:r>
              <a:rPr lang="en-US" sz="2400" b="1" u="sng" dirty="0">
                <a:latin typeface="Corbel" panose="020B050302020402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Loss-less compression –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Corbel" panose="020B050302020402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Less reduction in file size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Corbel" panose="020B050302020402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However, all original data can be reconstructed ; very practical!!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Corbel" panose="020B050302020402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Good for display in publications, presentations, </a:t>
            </a:r>
            <a:r>
              <a:rPr lang="en-US" sz="2400" dirty="0" err="1">
                <a:latin typeface="Corbel" panose="020B050302020402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etc</a:t>
            </a:r>
            <a:endParaRPr lang="en-US" sz="2400" dirty="0">
              <a:latin typeface="Corbel" panose="020B050302020402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Corbel" panose="020B050302020402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Commonly used file formats –</a:t>
            </a:r>
          </a:p>
          <a:p>
            <a:pPr lvl="3">
              <a:lnSpc>
                <a:spcPct val="150000"/>
              </a:lnSpc>
            </a:pPr>
            <a:r>
              <a:rPr lang="en-US" sz="2400" dirty="0">
                <a:solidFill>
                  <a:srgbClr val="3333FF"/>
                </a:solidFill>
                <a:latin typeface="Corbel" panose="020B050302020402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* PNG	            * BMP		* TIFF (LZW compression)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Corbel" panose="020B050302020402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When you get a </a:t>
            </a:r>
            <a:r>
              <a:rPr lang="en-US" sz="2400" b="1" dirty="0">
                <a:solidFill>
                  <a:srgbClr val="3333FF"/>
                </a:solidFill>
                <a:latin typeface="Corbel" panose="020B050302020402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TIFF file</a:t>
            </a:r>
            <a:r>
              <a:rPr lang="en-US" sz="2400" dirty="0">
                <a:latin typeface="Corbel" panose="020B050302020402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 –</a:t>
            </a:r>
            <a:br>
              <a:rPr lang="en-US" sz="2400" dirty="0">
                <a:latin typeface="Corbel" panose="020B0503020204020204" pitchFamily="34" charset="0"/>
                <a:ea typeface="Calibri" panose="020F0502020204030204" pitchFamily="34" charset="0"/>
                <a:cs typeface="Latha" panose="020B0604020202020204" pitchFamily="34" charset="0"/>
              </a:rPr>
            </a:br>
            <a:r>
              <a:rPr lang="en-US" sz="2400" i="1" dirty="0">
                <a:latin typeface="Corbel" panose="020B050302020402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Note that it could be compressed or not, and check before analyzing!!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Corbel" panose="020B050302020402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You can also make ZIP archives for lossless compression</a:t>
            </a:r>
          </a:p>
        </p:txBody>
      </p:sp>
    </p:spTree>
    <p:extLst>
      <p:ext uri="{BB962C8B-B14F-4D97-AF65-F5344CB8AC3E}">
        <p14:creationId xmlns:p14="http://schemas.microsoft.com/office/powerpoint/2010/main" val="31217786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8388150-0182-CFD1-52D3-D6B8FC1AD18B}"/>
              </a:ext>
            </a:extLst>
          </p:cNvPr>
          <p:cNvSpPr txBox="1"/>
          <p:nvPr/>
        </p:nvSpPr>
        <p:spPr>
          <a:xfrm>
            <a:off x="644979" y="277585"/>
            <a:ext cx="108666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3333FF"/>
                </a:solidFill>
                <a:latin typeface="Bahnschrift" panose="020B0502040204020203" pitchFamily="34" charset="0"/>
              </a:rPr>
              <a:t>COMPRESSION, DATA STORAGE &amp; FILE TYPES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970BF0-60C1-D5B7-2D61-D55AA09D4912}"/>
              </a:ext>
            </a:extLst>
          </p:cNvPr>
          <p:cNvSpPr txBox="1"/>
          <p:nvPr/>
        </p:nvSpPr>
        <p:spPr>
          <a:xfrm>
            <a:off x="644979" y="1120003"/>
            <a:ext cx="10785021" cy="5021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lvl="1" indent="-457200">
              <a:lnSpc>
                <a:spcPct val="150000"/>
              </a:lnSpc>
              <a:buFont typeface="+mj-lt"/>
              <a:buAutoNum type="arabicPeriod" startAt="3"/>
            </a:pPr>
            <a:r>
              <a:rPr lang="en-US" sz="2400" b="1" u="sng" dirty="0">
                <a:solidFill>
                  <a:srgbClr val="FF0000"/>
                </a:solidFill>
                <a:latin typeface="Corbel" panose="020B050302020402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Lossy compression –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Corbel" panose="020B050302020402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More reduction in file size, but at the cost of data quality!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Corbel" panose="020B050302020402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Some original data may be </a:t>
            </a:r>
            <a:r>
              <a:rPr lang="en-US" sz="2400" b="1" dirty="0">
                <a:solidFill>
                  <a:srgbClr val="FF0000"/>
                </a:solidFill>
                <a:latin typeface="Corbel" panose="020B050302020402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permanently lost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Corbel" panose="020B050302020402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Commonly used file formats	</a:t>
            </a:r>
            <a:r>
              <a:rPr lang="en-US" sz="2400" dirty="0">
                <a:solidFill>
                  <a:srgbClr val="3333FF"/>
                </a:solidFill>
                <a:latin typeface="Corbel" panose="020B050302020402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* </a:t>
            </a:r>
            <a:r>
              <a:rPr lang="en-US" sz="2400" b="1" u="sng" dirty="0">
                <a:solidFill>
                  <a:srgbClr val="3333FF"/>
                </a:solidFill>
                <a:latin typeface="Corbel" panose="020B050302020402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JPEG</a:t>
            </a:r>
            <a:r>
              <a:rPr lang="en-US" sz="2400" dirty="0">
                <a:solidFill>
                  <a:srgbClr val="3333FF"/>
                </a:solidFill>
                <a:latin typeface="Corbel" panose="020B050302020402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	            * GIF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Corbel" panose="020B050302020402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Good for display in websites, thumbnails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Corbel" panose="020B050302020402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Otherwise, </a:t>
            </a:r>
            <a:r>
              <a:rPr lang="en-US" sz="2400" b="1" u="sng" dirty="0">
                <a:solidFill>
                  <a:srgbClr val="FF0000"/>
                </a:solidFill>
                <a:latin typeface="Corbel" panose="020B050302020402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AVOID JPEG LIKE YOUR WORST ENEMY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Corbel" panose="020B050302020402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Once you compress a file with loss, you </a:t>
            </a:r>
            <a:r>
              <a:rPr lang="en-US" sz="2400" b="1" u="sng" dirty="0">
                <a:solidFill>
                  <a:srgbClr val="FF0000"/>
                </a:solidFill>
                <a:latin typeface="Corbel" panose="020B050302020402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cannot</a:t>
            </a:r>
            <a:r>
              <a:rPr lang="en-US" sz="2400" dirty="0">
                <a:latin typeface="Corbel" panose="020B050302020402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 re-save it in a different format and expect to regain the data – </a:t>
            </a:r>
            <a:r>
              <a:rPr lang="en-US" sz="2400" b="1" u="sng" dirty="0">
                <a:solidFill>
                  <a:srgbClr val="FF0000"/>
                </a:solidFill>
                <a:latin typeface="Corbel" panose="020B050302020402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”what is lost is forever gone”</a:t>
            </a:r>
            <a:r>
              <a:rPr lang="en-US" sz="2400" dirty="0">
                <a:latin typeface="Corbel" panose="020B050302020402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!!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latin typeface="Corbel" panose="020B050302020402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 </a:t>
            </a:r>
            <a:r>
              <a:rPr lang="en-US" sz="2400" b="1" u="sng" dirty="0">
                <a:solidFill>
                  <a:srgbClr val="FF0000"/>
                </a:solidFill>
                <a:latin typeface="Corbel" panose="020B050302020402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NEVER</a:t>
            </a:r>
            <a:r>
              <a:rPr lang="en-US" sz="2400" dirty="0">
                <a:latin typeface="Corbel" panose="020B050302020402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 analyze lossy compressed files – </a:t>
            </a:r>
            <a:r>
              <a:rPr lang="en-US" sz="2400" b="1" u="sng" dirty="0">
                <a:solidFill>
                  <a:srgbClr val="FF0000"/>
                </a:solidFill>
                <a:latin typeface="Corbel" panose="020B050302020402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pixel values cannot be trusted</a:t>
            </a:r>
          </a:p>
        </p:txBody>
      </p:sp>
    </p:spTree>
    <p:extLst>
      <p:ext uri="{BB962C8B-B14F-4D97-AF65-F5344CB8AC3E}">
        <p14:creationId xmlns:p14="http://schemas.microsoft.com/office/powerpoint/2010/main" val="38601011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5412947-4FD5-7EED-DD2F-72C0E5C96E17}"/>
              </a:ext>
            </a:extLst>
          </p:cNvPr>
          <p:cNvSpPr txBox="1"/>
          <p:nvPr/>
        </p:nvSpPr>
        <p:spPr>
          <a:xfrm>
            <a:off x="644979" y="277585"/>
            <a:ext cx="108666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3333FF"/>
                </a:solidFill>
                <a:latin typeface="Bahnschrift" panose="020B0502040204020203" pitchFamily="34" charset="0"/>
              </a:rPr>
              <a:t>GOALS  OF  THIS  WORKSHOP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32DB2A-E0FC-3BDA-FF86-985114F6C3A7}"/>
              </a:ext>
            </a:extLst>
          </p:cNvPr>
          <p:cNvSpPr txBox="1"/>
          <p:nvPr/>
        </p:nvSpPr>
        <p:spPr>
          <a:xfrm>
            <a:off x="644979" y="1224641"/>
            <a:ext cx="10710183" cy="4787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lnSpc>
                <a:spcPct val="150000"/>
              </a:lnSpc>
              <a:buAutoNum type="arabicPeriod"/>
            </a:pPr>
            <a:r>
              <a:rPr lang="en-US" sz="2400" dirty="0">
                <a:effectLst/>
                <a:latin typeface="Corbel" panose="020B050302020402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Understand how microscopy images are formed, what is a digital image, and how to work with it</a:t>
            </a:r>
          </a:p>
          <a:p>
            <a:pPr marL="800100" lvl="1" indent="-342900">
              <a:lnSpc>
                <a:spcPct val="150000"/>
              </a:lnSpc>
              <a:buAutoNum type="arabicPeriod"/>
            </a:pPr>
            <a:r>
              <a:rPr lang="en-US" sz="2400" dirty="0">
                <a:effectLst/>
                <a:latin typeface="Corbel" panose="020B050302020402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Understand basic mathematical principles of common operations performed on images and image sequences</a:t>
            </a:r>
          </a:p>
          <a:p>
            <a:pPr marL="800100" lvl="1" indent="-342900">
              <a:lnSpc>
                <a:spcPct val="150000"/>
              </a:lnSpc>
              <a:buAutoNum type="arabicPeriod"/>
            </a:pPr>
            <a:r>
              <a:rPr lang="en-US" sz="2400" dirty="0">
                <a:effectLst/>
                <a:latin typeface="Corbel" panose="020B050302020402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Develop a simple pipeline to quantitatively analyze objects in a given image</a:t>
            </a:r>
          </a:p>
          <a:p>
            <a:pPr marL="800100" lvl="1" indent="-342900">
              <a:lnSpc>
                <a:spcPct val="150000"/>
              </a:lnSpc>
              <a:buAutoNum type="arabicPeriod"/>
            </a:pPr>
            <a:r>
              <a:rPr lang="en-US" sz="2400" dirty="0">
                <a:effectLst/>
                <a:latin typeface="Corbel" panose="020B050302020402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Become able to use online resources to follow advanced topics confidently</a:t>
            </a:r>
          </a:p>
          <a:p>
            <a:pPr lvl="1">
              <a:lnSpc>
                <a:spcPct val="150000"/>
              </a:lnSpc>
            </a:pPr>
            <a:endParaRPr lang="en-US" sz="1400" dirty="0">
              <a:effectLst/>
              <a:latin typeface="Corbel Light" panose="020B030302020402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lvl="1">
              <a:lnSpc>
                <a:spcPct val="150000"/>
              </a:lnSpc>
            </a:pPr>
            <a:r>
              <a:rPr lang="en-US" sz="2400" dirty="0">
                <a:solidFill>
                  <a:srgbClr val="FF0000"/>
                </a:solidFill>
                <a:effectLst/>
                <a:latin typeface="Corbel Light" panose="020B030302020402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You WILL NOT become an expert in image processing</a:t>
            </a:r>
            <a:r>
              <a:rPr lang="en-US" sz="2400" dirty="0">
                <a:effectLst/>
                <a:latin typeface="Corbel Light" panose="020B030302020402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 BUT…</a:t>
            </a:r>
          </a:p>
          <a:p>
            <a:pPr lvl="1">
              <a:lnSpc>
                <a:spcPct val="150000"/>
              </a:lnSpc>
              <a:spcAft>
                <a:spcPts val="800"/>
              </a:spcAft>
            </a:pPr>
            <a:r>
              <a:rPr lang="en-US" sz="2400" dirty="0">
                <a:solidFill>
                  <a:srgbClr val="3333FF"/>
                </a:solidFill>
                <a:effectLst/>
                <a:latin typeface="Corbel Light" panose="020B030302020402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You WILL gain the tools to go on a self-learning journey towards expertise!</a:t>
            </a:r>
            <a:r>
              <a:rPr lang="en-US" sz="2400" dirty="0">
                <a:effectLst/>
                <a:latin typeface="Corbel Light" panose="020B030302020402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 </a:t>
            </a:r>
            <a:r>
              <a:rPr lang="en-US" sz="2400" dirty="0">
                <a:effectLst/>
                <a:latin typeface="Corbel Light" panose="020B0303020204020204" pitchFamily="34" charset="0"/>
                <a:ea typeface="Calibri" panose="020F0502020204030204" pitchFamily="34" charset="0"/>
                <a:cs typeface="Latha" panose="020B0604020202020204" pitchFamily="34" charset="0"/>
                <a:sym typeface="Segoe UI Emoji" panose="020B0502040204020203" pitchFamily="34" charset="0"/>
              </a:rPr>
              <a:t>😊</a:t>
            </a:r>
            <a:endParaRPr lang="en-US" sz="2400" dirty="0">
              <a:effectLst/>
              <a:latin typeface="Corbel Light" panose="020B030302020402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16759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Pyramid (image processing) - Wikipedia">
            <a:extLst>
              <a:ext uri="{FF2B5EF4-FFF2-40B4-BE49-F238E27FC236}">
                <a16:creationId xmlns:a16="http://schemas.microsoft.com/office/drawing/2014/main" id="{444AC96C-FF9A-979B-C87F-84439C4743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314451"/>
            <a:ext cx="5040000" cy="50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8388150-0182-CFD1-52D3-D6B8FC1AD18B}"/>
              </a:ext>
            </a:extLst>
          </p:cNvPr>
          <p:cNvSpPr txBox="1"/>
          <p:nvPr/>
        </p:nvSpPr>
        <p:spPr>
          <a:xfrm>
            <a:off x="644979" y="277585"/>
            <a:ext cx="108666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3333FF"/>
                </a:solidFill>
                <a:latin typeface="Bahnschrift" panose="020B0502040204020203" pitchFamily="34" charset="0"/>
              </a:rPr>
              <a:t>COMPRESSION, DATA STORAGE &amp; FILE TYPES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970BF0-60C1-D5B7-2D61-D55AA09D4912}"/>
              </a:ext>
            </a:extLst>
          </p:cNvPr>
          <p:cNvSpPr txBox="1"/>
          <p:nvPr/>
        </p:nvSpPr>
        <p:spPr>
          <a:xfrm>
            <a:off x="644979" y="1120003"/>
            <a:ext cx="10785021" cy="4467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50000"/>
              </a:lnSpc>
            </a:pPr>
            <a:r>
              <a:rPr lang="en-US" sz="2400" b="1" u="sng" dirty="0">
                <a:solidFill>
                  <a:srgbClr val="FF0000"/>
                </a:solidFill>
                <a:latin typeface="Corbel" panose="020B050302020402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Image pyramid -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Corbel" panose="020B050302020402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Technique to speed up display</a:t>
            </a:r>
            <a:br>
              <a:rPr lang="en-US" sz="2400" dirty="0">
                <a:latin typeface="Corbel" panose="020B0503020204020204" pitchFamily="34" charset="0"/>
                <a:ea typeface="Calibri" panose="020F0502020204030204" pitchFamily="34" charset="0"/>
                <a:cs typeface="Latha" panose="020B0604020202020204" pitchFamily="34" charset="0"/>
              </a:rPr>
            </a:br>
            <a:r>
              <a:rPr lang="en-US" sz="2400" dirty="0">
                <a:latin typeface="Corbel" panose="020B050302020402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across various zooms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Corbel" panose="020B050302020402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Used for full slide scans,</a:t>
            </a:r>
            <a:br>
              <a:rPr lang="en-US" sz="2400" dirty="0">
                <a:latin typeface="Corbel" panose="020B0503020204020204" pitchFamily="34" charset="0"/>
                <a:ea typeface="Calibri" panose="020F0502020204030204" pitchFamily="34" charset="0"/>
                <a:cs typeface="Latha" panose="020B0604020202020204" pitchFamily="34" charset="0"/>
              </a:rPr>
            </a:br>
            <a:r>
              <a:rPr lang="en-US" sz="2400" dirty="0">
                <a:latin typeface="Corbel" panose="020B050302020402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region tiling, </a:t>
            </a:r>
            <a:r>
              <a:rPr lang="en-US" sz="2400" dirty="0" err="1">
                <a:latin typeface="Corbel" panose="020B050302020402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etc</a:t>
            </a:r>
            <a:endParaRPr lang="en-US" sz="2400" dirty="0">
              <a:latin typeface="Corbel" panose="020B050302020402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Corbel" panose="020B050302020402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Stores multiple versions of</a:t>
            </a:r>
            <a:br>
              <a:rPr lang="en-US" sz="2400" dirty="0">
                <a:latin typeface="Corbel" panose="020B0503020204020204" pitchFamily="34" charset="0"/>
                <a:ea typeface="Calibri" panose="020F0502020204030204" pitchFamily="34" charset="0"/>
                <a:cs typeface="Latha" panose="020B0604020202020204" pitchFamily="34" charset="0"/>
              </a:rPr>
            </a:br>
            <a:r>
              <a:rPr lang="en-US" sz="2400" dirty="0">
                <a:latin typeface="Corbel" panose="020B050302020402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the image at different</a:t>
            </a:r>
            <a:br>
              <a:rPr lang="en-US" sz="2400" dirty="0">
                <a:latin typeface="Corbel" panose="020B0503020204020204" pitchFamily="34" charset="0"/>
                <a:ea typeface="Calibri" panose="020F0502020204030204" pitchFamily="34" charset="0"/>
                <a:cs typeface="Latha" panose="020B0604020202020204" pitchFamily="34" charset="0"/>
              </a:rPr>
            </a:br>
            <a:r>
              <a:rPr lang="en-US" sz="2400" dirty="0">
                <a:latin typeface="Corbel" panose="020B050302020402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spatial resolutions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8E54AE-2E31-CCA5-B7D8-4E63B2E04B68}"/>
              </a:ext>
            </a:extLst>
          </p:cNvPr>
          <p:cNvSpPr txBox="1"/>
          <p:nvPr/>
        </p:nvSpPr>
        <p:spPr>
          <a:xfrm>
            <a:off x="5437457" y="5853793"/>
            <a:ext cx="18451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Corbel Light" panose="020B0303020204020204" pitchFamily="34" charset="0"/>
              </a:rPr>
              <a:t>Wikipedia</a:t>
            </a:r>
          </a:p>
        </p:txBody>
      </p:sp>
    </p:spTree>
    <p:extLst>
      <p:ext uri="{BB962C8B-B14F-4D97-AF65-F5344CB8AC3E}">
        <p14:creationId xmlns:p14="http://schemas.microsoft.com/office/powerpoint/2010/main" val="30039017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8388150-0182-CFD1-52D3-D6B8FC1AD18B}"/>
              </a:ext>
            </a:extLst>
          </p:cNvPr>
          <p:cNvSpPr txBox="1"/>
          <p:nvPr/>
        </p:nvSpPr>
        <p:spPr>
          <a:xfrm>
            <a:off x="644979" y="277585"/>
            <a:ext cx="108666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3333FF"/>
                </a:solidFill>
                <a:latin typeface="Bahnschrift" panose="020B0502040204020203" pitchFamily="34" charset="0"/>
              </a:rPr>
              <a:t>COMPRESSION, DATA STORAGE &amp; FILE TYPES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970BF0-60C1-D5B7-2D61-D55AA09D4912}"/>
              </a:ext>
            </a:extLst>
          </p:cNvPr>
          <p:cNvSpPr txBox="1"/>
          <p:nvPr/>
        </p:nvSpPr>
        <p:spPr>
          <a:xfrm>
            <a:off x="644979" y="1120003"/>
            <a:ext cx="10785021" cy="49287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>
              <a:lnSpc>
                <a:spcPct val="150000"/>
              </a:lnSpc>
            </a:pPr>
            <a:r>
              <a:rPr lang="en-US" sz="2400" dirty="0">
                <a:solidFill>
                  <a:srgbClr val="FF0000"/>
                </a:solidFill>
                <a:latin typeface="Corbel" panose="020B050302020402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How can we calculate file size of an image (sequence) in memory ?</a:t>
            </a:r>
          </a:p>
          <a:p>
            <a:pPr marL="1371600" lvl="2" indent="-457200">
              <a:lnSpc>
                <a:spcPct val="150000"/>
              </a:lnSpc>
              <a:buAutoNum type="arabicPeriod"/>
            </a:pPr>
            <a:r>
              <a:rPr lang="en-US" sz="2400" dirty="0">
                <a:latin typeface="Corbel" panose="020B050302020402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Bit depth 		= 	number of bits required to store 1 pixel</a:t>
            </a:r>
          </a:p>
          <a:p>
            <a:pPr marL="1371600" lvl="2" indent="-457200">
              <a:lnSpc>
                <a:spcPct val="150000"/>
              </a:lnSpc>
              <a:buAutoNum type="arabicPeriod"/>
            </a:pPr>
            <a:r>
              <a:rPr lang="en-US" sz="2400" dirty="0">
                <a:latin typeface="Corbel" panose="020B050302020402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Dimensions X * Y	= 	total number of pixels in 1 image</a:t>
            </a:r>
          </a:p>
          <a:p>
            <a:pPr marL="1371600" lvl="2" indent="-457200">
              <a:lnSpc>
                <a:spcPct val="150000"/>
              </a:lnSpc>
              <a:buAutoNum type="arabicPeriod"/>
            </a:pPr>
            <a:r>
              <a:rPr lang="en-US" sz="2400" dirty="0">
                <a:latin typeface="Corbel" panose="020B050302020402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Channels 		= 	number of images in 1 composite frame</a:t>
            </a:r>
          </a:p>
          <a:p>
            <a:pPr marL="914400" lvl="1" indent="-457200">
              <a:lnSpc>
                <a:spcPct val="150000"/>
              </a:lnSpc>
              <a:buAutoNum type="arabicPeriod"/>
            </a:pPr>
            <a:endParaRPr lang="en-US" sz="1000" dirty="0">
              <a:latin typeface="Corbel" panose="020B050302020402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lvl="1" algn="ctr">
              <a:lnSpc>
                <a:spcPct val="150000"/>
              </a:lnSpc>
            </a:pPr>
            <a:r>
              <a:rPr lang="en-US" sz="2400" b="1" dirty="0">
                <a:solidFill>
                  <a:srgbClr val="3333FF"/>
                </a:solidFill>
                <a:latin typeface="Corbel" panose="020B050302020402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Bit-depth * Dimensions * Channels * Frames = Total #bits required</a:t>
            </a:r>
          </a:p>
          <a:p>
            <a:pPr lvl="1">
              <a:lnSpc>
                <a:spcPct val="150000"/>
              </a:lnSpc>
            </a:pPr>
            <a:endParaRPr lang="en-US" sz="1000" dirty="0">
              <a:latin typeface="Corbel" panose="020B050302020402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lvl="1">
              <a:lnSpc>
                <a:spcPct val="150000"/>
              </a:lnSpc>
            </a:pP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		8 bits = 1 byte		1024 bytes = 1 kB (not 1000 bytes!)</a:t>
            </a:r>
          </a:p>
          <a:p>
            <a:pPr lvl="1">
              <a:lnSpc>
                <a:spcPct val="150000"/>
              </a:lnSpc>
            </a:pP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					1024 kB       = 1 MB</a:t>
            </a:r>
          </a:p>
          <a:p>
            <a:pPr lvl="1">
              <a:lnSpc>
                <a:spcPct val="150000"/>
              </a:lnSpc>
            </a:pP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					1024 MB     = 1 GB</a:t>
            </a:r>
          </a:p>
        </p:txBody>
      </p:sp>
    </p:spTree>
    <p:extLst>
      <p:ext uri="{BB962C8B-B14F-4D97-AF65-F5344CB8AC3E}">
        <p14:creationId xmlns:p14="http://schemas.microsoft.com/office/powerpoint/2010/main" val="41598342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F108CCE-3D63-D414-E939-B8AFC734D11C}"/>
                  </a:ext>
                </a:extLst>
              </p:cNvPr>
              <p:cNvSpPr txBox="1"/>
              <p:nvPr/>
            </p:nvSpPr>
            <p:spPr>
              <a:xfrm>
                <a:off x="644979" y="1054695"/>
                <a:ext cx="10785021" cy="55644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257300" lvl="2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Corbel" panose="020B0503020204020204" pitchFamily="34" charset="0"/>
                    <a:ea typeface="Calibri" panose="020F0502020204030204" pitchFamily="34" charset="0"/>
                    <a:cs typeface="Latha" panose="020B0604020202020204" pitchFamily="34" charset="0"/>
                  </a:rPr>
                  <a:t>RGB </a:t>
                </a:r>
                <a:r>
                  <a:rPr lang="en-US" sz="2400" dirty="0" err="1">
                    <a:latin typeface="Corbel" panose="020B0503020204020204" pitchFamily="34" charset="0"/>
                    <a:ea typeface="Calibri" panose="020F0502020204030204" pitchFamily="34" charset="0"/>
                    <a:cs typeface="Latha" panose="020B0604020202020204" pitchFamily="34" charset="0"/>
                  </a:rPr>
                  <a:t>colour</a:t>
                </a:r>
                <a:r>
                  <a:rPr lang="en-US" sz="2400" dirty="0">
                    <a:latin typeface="Corbel" panose="020B0503020204020204" pitchFamily="34" charset="0"/>
                    <a:ea typeface="Calibri" panose="020F0502020204030204" pitchFamily="34" charset="0"/>
                    <a:cs typeface="Latha" panose="020B0604020202020204" pitchFamily="34" charset="0"/>
                  </a:rPr>
                  <a:t> images – 3 brightness values per pixel : </a:t>
                </a:r>
                <a:r>
                  <a:rPr lang="en-US" sz="2400" dirty="0" err="1">
                    <a:latin typeface="Corbel" panose="020B0503020204020204" pitchFamily="34" charset="0"/>
                    <a:ea typeface="Calibri" panose="020F0502020204030204" pitchFamily="34" charset="0"/>
                    <a:cs typeface="Latha" panose="020B0604020202020204" pitchFamily="34" charset="0"/>
                  </a:rPr>
                  <a:t>colour</a:t>
                </a:r>
                <a:r>
                  <a:rPr lang="en-US" sz="2400" dirty="0">
                    <a:latin typeface="Corbel" panose="020B0503020204020204" pitchFamily="34" charset="0"/>
                    <a:ea typeface="Calibri" panose="020F0502020204030204" pitchFamily="34" charset="0"/>
                    <a:cs typeface="Latha" panose="020B0604020202020204" pitchFamily="34" charset="0"/>
                  </a:rPr>
                  <a:t> triplet [</a:t>
                </a:r>
                <a:r>
                  <a:rPr lang="en-US" sz="2400" dirty="0">
                    <a:solidFill>
                      <a:srgbClr val="FF0000"/>
                    </a:solidFill>
                    <a:latin typeface="Corbel" panose="020B0503020204020204" pitchFamily="34" charset="0"/>
                    <a:ea typeface="Calibri" panose="020F0502020204030204" pitchFamily="34" charset="0"/>
                    <a:cs typeface="Latha" panose="020B0604020202020204" pitchFamily="34" charset="0"/>
                  </a:rPr>
                  <a:t>R</a:t>
                </a:r>
                <a:r>
                  <a:rPr lang="en-US" sz="2400" dirty="0">
                    <a:latin typeface="Corbel" panose="020B0503020204020204" pitchFamily="34" charset="0"/>
                    <a:ea typeface="Calibri" panose="020F0502020204030204" pitchFamily="34" charset="0"/>
                    <a:cs typeface="Latha" panose="020B0604020202020204" pitchFamily="34" charset="0"/>
                  </a:rPr>
                  <a:t>, </a:t>
                </a:r>
                <a:r>
                  <a:rPr lang="en-US" sz="2400" dirty="0">
                    <a:solidFill>
                      <a:schemeClr val="accent6"/>
                    </a:solidFill>
                    <a:latin typeface="Corbel" panose="020B0503020204020204" pitchFamily="34" charset="0"/>
                    <a:ea typeface="Calibri" panose="020F0502020204030204" pitchFamily="34" charset="0"/>
                    <a:cs typeface="Latha" panose="020B0604020202020204" pitchFamily="34" charset="0"/>
                  </a:rPr>
                  <a:t>G</a:t>
                </a:r>
                <a:r>
                  <a:rPr lang="en-US" sz="2400" dirty="0">
                    <a:latin typeface="Corbel" panose="020B0503020204020204" pitchFamily="34" charset="0"/>
                    <a:ea typeface="Calibri" panose="020F0502020204030204" pitchFamily="34" charset="0"/>
                    <a:cs typeface="Latha" panose="020B0604020202020204" pitchFamily="34" charset="0"/>
                  </a:rPr>
                  <a:t>, </a:t>
                </a:r>
                <a:r>
                  <a:rPr lang="en-US" sz="2400" dirty="0">
                    <a:solidFill>
                      <a:srgbClr val="3333FF"/>
                    </a:solidFill>
                    <a:latin typeface="Corbel" panose="020B0503020204020204" pitchFamily="34" charset="0"/>
                    <a:ea typeface="Calibri" panose="020F0502020204030204" pitchFamily="34" charset="0"/>
                    <a:cs typeface="Latha" panose="020B0604020202020204" pitchFamily="34" charset="0"/>
                  </a:rPr>
                  <a:t>B</a:t>
                </a:r>
                <a:r>
                  <a:rPr lang="en-US" sz="2400" dirty="0">
                    <a:latin typeface="Corbel" panose="020B0503020204020204" pitchFamily="34" charset="0"/>
                    <a:ea typeface="Calibri" panose="020F0502020204030204" pitchFamily="34" charset="0"/>
                    <a:cs typeface="Latha" panose="020B0604020202020204" pitchFamily="34" charset="0"/>
                  </a:rPr>
                  <a:t>]</a:t>
                </a:r>
              </a:p>
              <a:p>
                <a:pPr marL="1257300" lvl="2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Corbel" panose="020B0503020204020204" pitchFamily="34" charset="0"/>
                    <a:ea typeface="Calibri" panose="020F0502020204030204" pitchFamily="34" charset="0"/>
                    <a:cs typeface="Latha" panose="020B0604020202020204" pitchFamily="34" charset="0"/>
                  </a:rPr>
                  <a:t>Camera needs to take 3 images (1 in each channel) and superimpose them</a:t>
                </a:r>
                <a:endParaRPr lang="en-US" sz="2400" dirty="0">
                  <a:solidFill>
                    <a:srgbClr val="3333FF"/>
                  </a:solidFill>
                  <a:latin typeface="Corbel" panose="020B0503020204020204" pitchFamily="34" charset="0"/>
                  <a:ea typeface="Calibri" panose="020F0502020204030204" pitchFamily="34" charset="0"/>
                  <a:cs typeface="Latha" panose="020B0604020202020204" pitchFamily="34" charset="0"/>
                </a:endParaRPr>
              </a:p>
              <a:p>
                <a:pPr marL="1257300" lvl="2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Corbel" panose="020B0503020204020204" pitchFamily="34" charset="0"/>
                    <a:ea typeface="Calibri" panose="020F0502020204030204" pitchFamily="34" charset="0"/>
                    <a:cs typeface="Latha" panose="020B0604020202020204" pitchFamily="34" charset="0"/>
                  </a:rPr>
                  <a:t>Physical detector must be configured to collect an RGB </a:t>
                </a:r>
                <a:r>
                  <a:rPr lang="en-US" sz="2400" dirty="0" err="1">
                    <a:latin typeface="Corbel" panose="020B0503020204020204" pitchFamily="34" charset="0"/>
                    <a:ea typeface="Calibri" panose="020F0502020204030204" pitchFamily="34" charset="0"/>
                    <a:cs typeface="Latha" panose="020B0604020202020204" pitchFamily="34" charset="0"/>
                  </a:rPr>
                  <a:t>colour</a:t>
                </a:r>
                <a:r>
                  <a:rPr lang="en-US" sz="2400" dirty="0">
                    <a:latin typeface="Corbel" panose="020B0503020204020204" pitchFamily="34" charset="0"/>
                    <a:ea typeface="Calibri" panose="020F0502020204030204" pitchFamily="34" charset="0"/>
                    <a:cs typeface="Latha" panose="020B0604020202020204" pitchFamily="34" charset="0"/>
                  </a:rPr>
                  <a:t> image</a:t>
                </a:r>
              </a:p>
              <a:p>
                <a:pPr marL="1257300" lvl="2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sz="1000" dirty="0">
                  <a:latin typeface="Corbel" panose="020B0503020204020204" pitchFamily="34" charset="0"/>
                  <a:ea typeface="Calibri" panose="020F0502020204030204" pitchFamily="34" charset="0"/>
                  <a:cs typeface="Latha" panose="020B0604020202020204" pitchFamily="34" charset="0"/>
                </a:endParaRPr>
              </a:p>
              <a:p>
                <a:pPr marL="1257300" lvl="2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sz="1000" dirty="0">
                  <a:latin typeface="Corbel" panose="020B0503020204020204" pitchFamily="34" charset="0"/>
                  <a:ea typeface="Calibri" panose="020F0502020204030204" pitchFamily="34" charset="0"/>
                  <a:cs typeface="Latha" panose="020B0604020202020204" pitchFamily="34" charset="0"/>
                </a:endParaRPr>
              </a:p>
              <a:p>
                <a:pPr marL="1257300" lvl="2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sz="1000" dirty="0">
                  <a:latin typeface="Corbel" panose="020B0503020204020204" pitchFamily="34" charset="0"/>
                  <a:ea typeface="Calibri" panose="020F0502020204030204" pitchFamily="34" charset="0"/>
                  <a:cs typeface="Latha" panose="020B0604020202020204" pitchFamily="34" charset="0"/>
                </a:endParaRPr>
              </a:p>
              <a:p>
                <a:pPr marL="1257300" lvl="2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sz="1000" dirty="0">
                  <a:latin typeface="Corbel" panose="020B0503020204020204" pitchFamily="34" charset="0"/>
                  <a:ea typeface="Calibri" panose="020F0502020204030204" pitchFamily="34" charset="0"/>
                  <a:cs typeface="Latha" panose="020B0604020202020204" pitchFamily="34" charset="0"/>
                </a:endParaRPr>
              </a:p>
              <a:p>
                <a:pPr marL="1257300" lvl="2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sz="1000" dirty="0">
                  <a:latin typeface="Corbel" panose="020B0503020204020204" pitchFamily="34" charset="0"/>
                  <a:ea typeface="Calibri" panose="020F0502020204030204" pitchFamily="34" charset="0"/>
                  <a:cs typeface="Latha" panose="020B0604020202020204" pitchFamily="34" charset="0"/>
                </a:endParaRPr>
              </a:p>
              <a:p>
                <a:pPr marL="1257300" lvl="2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sz="1000" dirty="0">
                  <a:latin typeface="Corbel" panose="020B0503020204020204" pitchFamily="34" charset="0"/>
                  <a:ea typeface="Calibri" panose="020F0502020204030204" pitchFamily="34" charset="0"/>
                  <a:cs typeface="Latha" panose="020B0604020202020204" pitchFamily="34" charset="0"/>
                </a:endParaRPr>
              </a:p>
              <a:p>
                <a:pPr marL="1257300" lvl="2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sz="1000" dirty="0">
                  <a:latin typeface="Corbel" panose="020B0503020204020204" pitchFamily="34" charset="0"/>
                  <a:ea typeface="Calibri" panose="020F0502020204030204" pitchFamily="34" charset="0"/>
                  <a:cs typeface="Latha" panose="020B0604020202020204" pitchFamily="34" charset="0"/>
                </a:endParaRPr>
              </a:p>
              <a:p>
                <a:pPr marL="1257300" lvl="2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sz="1000" dirty="0">
                  <a:latin typeface="Corbel" panose="020B0503020204020204" pitchFamily="34" charset="0"/>
                  <a:ea typeface="Calibri" panose="020F0502020204030204" pitchFamily="34" charset="0"/>
                  <a:cs typeface="Latha" panose="020B0604020202020204" pitchFamily="34" charset="0"/>
                </a:endParaRPr>
              </a:p>
              <a:p>
                <a:pPr marL="1257300" lvl="2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Corbel" panose="020B0503020204020204" pitchFamily="34" charset="0"/>
                    <a:ea typeface="Calibri" panose="020F0502020204030204" pitchFamily="34" charset="0"/>
                    <a:cs typeface="Latha" panose="020B0604020202020204" pitchFamily="34" charset="0"/>
                  </a:rPr>
                  <a:t>RGB to grayscale conversion – Vector addition : grayscale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cs typeface="Latha" panose="020B0604020202020204" pitchFamily="34" charset="0"/>
                      </a:rPr>
                      <m:t>K</m:t>
                    </m:r>
                    <m:r>
                      <a:rPr lang="en-US" sz="2400" b="0" i="0" smtClean="0">
                        <a:latin typeface="Cambria Math" panose="02040503050406030204" pitchFamily="18" charset="0"/>
                        <a:cs typeface="Latha" panose="020B0604020202020204" pitchFamily="34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Latha" panose="020B0604020202020204" pitchFamily="34" charset="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cs typeface="Latha" panose="020B0604020202020204" pitchFamily="34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  <a:cs typeface="Latha" panose="020B0604020202020204" pitchFamily="34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cs typeface="Latha" panose="020B0604020202020204" pitchFamily="34" charset="0"/>
                                  </a:rPr>
                                  <m:t>𝑅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Latha" panose="020B0604020202020204" pitchFamily="34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Latha" panose="020B0604020202020204" pitchFamily="34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  <a:cs typeface="Latha" panose="020B0604020202020204" pitchFamily="34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  <a:cs typeface="Latha" panose="020B0604020202020204" pitchFamily="34" charset="0"/>
                                  </a:rPr>
                                  <m:t>𝐺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Latha" panose="020B0604020202020204" pitchFamily="34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Latha" panose="020B0604020202020204" pitchFamily="34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  <a:cs typeface="Latha" panose="020B0604020202020204" pitchFamily="34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solidFill>
                                      <a:srgbClr val="3333FF"/>
                                    </a:solidFill>
                                    <a:latin typeface="Cambria Math" panose="02040503050406030204" pitchFamily="18" charset="0"/>
                                    <a:cs typeface="Latha" panose="020B0604020202020204" pitchFamily="34" charset="0"/>
                                  </a:rPr>
                                  <m:t>𝐵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Latha" panose="020B0604020202020204" pitchFamily="34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Latha" panose="020B0604020202020204" pitchFamily="34" charset="0"/>
                          </a:rPr>
                          <m:t>3</m:t>
                        </m:r>
                      </m:den>
                    </m:f>
                  </m:oMath>
                </a14:m>
                <a:endParaRPr lang="en-US" sz="2400" b="0" dirty="0">
                  <a:latin typeface="Corbel" panose="020B0503020204020204" pitchFamily="34" charset="0"/>
                  <a:cs typeface="Latha" panose="020B0604020202020204" pitchFamily="34" charset="0"/>
                </a:endParaRPr>
              </a:p>
              <a:p>
                <a:pPr marL="1257300" lvl="2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Corbel" panose="020B0503020204020204" pitchFamily="34" charset="0"/>
                    <a:ea typeface="Calibri" panose="020F0502020204030204" pitchFamily="34" charset="0"/>
                    <a:cs typeface="Latha" panose="020B0604020202020204" pitchFamily="34" charset="0"/>
                  </a:rPr>
                  <a:t>Triplet representation of grayscale – [</a:t>
                </a:r>
                <a:r>
                  <a:rPr lang="en-US" sz="2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Corbel" panose="020B0503020204020204" pitchFamily="34" charset="0"/>
                    <a:ea typeface="Calibri" panose="020F0502020204030204" pitchFamily="34" charset="0"/>
                    <a:cs typeface="Latha" panose="020B0604020202020204" pitchFamily="34" charset="0"/>
                  </a:rPr>
                  <a:t>K</a:t>
                </a:r>
                <a:r>
                  <a:rPr lang="en-US" sz="2400" dirty="0">
                    <a:latin typeface="Corbel" panose="020B0503020204020204" pitchFamily="34" charset="0"/>
                    <a:ea typeface="Calibri" panose="020F0502020204030204" pitchFamily="34" charset="0"/>
                    <a:cs typeface="Latha" panose="020B0604020202020204" pitchFamily="34" charset="0"/>
                  </a:rPr>
                  <a:t>, </a:t>
                </a:r>
                <a:r>
                  <a:rPr lang="en-US" sz="2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Corbel" panose="020B0503020204020204" pitchFamily="34" charset="0"/>
                    <a:ea typeface="Calibri" panose="020F0502020204030204" pitchFamily="34" charset="0"/>
                    <a:cs typeface="Latha" panose="020B0604020202020204" pitchFamily="34" charset="0"/>
                  </a:rPr>
                  <a:t>K</a:t>
                </a:r>
                <a:r>
                  <a:rPr lang="en-US" sz="2400" dirty="0">
                    <a:latin typeface="Corbel" panose="020B0503020204020204" pitchFamily="34" charset="0"/>
                    <a:ea typeface="Calibri" panose="020F0502020204030204" pitchFamily="34" charset="0"/>
                    <a:cs typeface="Latha" panose="020B0604020202020204" pitchFamily="34" charset="0"/>
                  </a:rPr>
                  <a:t>, </a:t>
                </a:r>
                <a:r>
                  <a:rPr lang="en-US" sz="2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Corbel" panose="020B0503020204020204" pitchFamily="34" charset="0"/>
                    <a:ea typeface="Calibri" panose="020F0502020204030204" pitchFamily="34" charset="0"/>
                    <a:cs typeface="Latha" panose="020B0604020202020204" pitchFamily="34" charset="0"/>
                  </a:rPr>
                  <a:t>K</a:t>
                </a:r>
                <a:r>
                  <a:rPr lang="en-US" sz="2400" dirty="0">
                    <a:latin typeface="Corbel" panose="020B0503020204020204" pitchFamily="34" charset="0"/>
                    <a:ea typeface="Calibri" panose="020F0502020204030204" pitchFamily="34" charset="0"/>
                    <a:cs typeface="Latha" panose="020B0604020202020204" pitchFamily="34" charset="0"/>
                  </a:rPr>
                  <a:t>]</a:t>
                </a:r>
                <a:br>
                  <a:rPr lang="en-US" sz="2400" dirty="0">
                    <a:latin typeface="Corbel" panose="020B0503020204020204" pitchFamily="34" charset="0"/>
                    <a:ea typeface="Calibri" panose="020F0502020204030204" pitchFamily="34" charset="0"/>
                    <a:cs typeface="Latha" panose="020B0604020202020204" pitchFamily="34" charset="0"/>
                  </a:rPr>
                </a:br>
                <a:r>
                  <a:rPr lang="en-US" sz="2400" i="1" dirty="0">
                    <a:solidFill>
                      <a:srgbClr val="FF0000"/>
                    </a:solidFill>
                    <a:latin typeface="Corbel Light" panose="020B0303020204020204" pitchFamily="34" charset="0"/>
                    <a:ea typeface="Calibri" panose="020F0502020204030204" pitchFamily="34" charset="0"/>
                    <a:cs typeface="Latha" panose="020B0604020202020204" pitchFamily="34" charset="0"/>
                  </a:rPr>
                  <a:t>Can you convert grayscale to RGB? Why or why not?</a:t>
                </a:r>
                <a:endParaRPr lang="en-US" sz="2400" dirty="0">
                  <a:latin typeface="Corbel" panose="020B0503020204020204" pitchFamily="34" charset="0"/>
                  <a:ea typeface="Calibri" panose="020F0502020204030204" pitchFamily="34" charset="0"/>
                  <a:cs typeface="Latha" panose="020B0604020202020204" pitchFamily="34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F108CCE-3D63-D414-E939-B8AFC734D1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979" y="1054695"/>
                <a:ext cx="10785021" cy="5564408"/>
              </a:xfrm>
              <a:prstGeom prst="rect">
                <a:avLst/>
              </a:prstGeom>
              <a:blipFill>
                <a:blip r:embed="rId2"/>
                <a:stretch>
                  <a:fillRect b="-15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4190742A-DA05-4B3A-33FA-3007C219EC29}"/>
              </a:ext>
            </a:extLst>
          </p:cNvPr>
          <p:cNvSpPr txBox="1"/>
          <p:nvPr/>
        </p:nvSpPr>
        <p:spPr>
          <a:xfrm>
            <a:off x="644979" y="277585"/>
            <a:ext cx="108666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3333FF"/>
                </a:solidFill>
                <a:latin typeface="Bahnschrift" panose="020B0502040204020203" pitchFamily="34" charset="0"/>
              </a:rPr>
              <a:t>INCREASING DIMENSIONS : RGB COLOUR IMAGES</a:t>
            </a:r>
          </a:p>
        </p:txBody>
      </p:sp>
      <p:pic>
        <p:nvPicPr>
          <p:cNvPr id="5126" name="Picture 6" descr="Capturing Colour - Definition">
            <a:extLst>
              <a:ext uri="{FF2B5EF4-FFF2-40B4-BE49-F238E27FC236}">
                <a16:creationId xmlns:a16="http://schemas.microsoft.com/office/drawing/2014/main" id="{DBF21652-1301-30AD-80F7-430A9F9340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9810" y="2971394"/>
            <a:ext cx="3010064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Background Science for Colour Imaging and CCDs">
            <a:extLst>
              <a:ext uri="{FF2B5EF4-FFF2-40B4-BE49-F238E27FC236}">
                <a16:creationId xmlns:a16="http://schemas.microsoft.com/office/drawing/2014/main" id="{D7CBFA31-7C36-7E17-2587-CFCF79B3E8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492" b="53061"/>
          <a:stretch/>
        </p:blipFill>
        <p:spPr bwMode="auto">
          <a:xfrm>
            <a:off x="804978" y="3035684"/>
            <a:ext cx="2295976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Background Science for Colour Imaging and CCDs">
            <a:extLst>
              <a:ext uri="{FF2B5EF4-FFF2-40B4-BE49-F238E27FC236}">
                <a16:creationId xmlns:a16="http://schemas.microsoft.com/office/drawing/2014/main" id="{C5BB0DDB-31F7-4F08-7E66-FFF3EFEFA8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086" r="30383"/>
          <a:stretch/>
        </p:blipFill>
        <p:spPr bwMode="auto">
          <a:xfrm>
            <a:off x="3213668" y="3035684"/>
            <a:ext cx="1939698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How does a 3CCD camera improve color accuracy and spatial resolution versus  standard Bayer color cameras? - 1stVision Inc. - Machine Vision Articles">
            <a:extLst>
              <a:ext uri="{FF2B5EF4-FFF2-40B4-BE49-F238E27FC236}">
                <a16:creationId xmlns:a16="http://schemas.microsoft.com/office/drawing/2014/main" id="{28461B42-47C9-F7CC-4ABC-4807E5482D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89" t="5031" b="44524"/>
          <a:stretch/>
        </p:blipFill>
        <p:spPr bwMode="auto">
          <a:xfrm>
            <a:off x="5943601" y="3035684"/>
            <a:ext cx="1783932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41161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C13DA81-4055-3406-D0CF-95E87B6C7336}"/>
              </a:ext>
            </a:extLst>
          </p:cNvPr>
          <p:cNvSpPr txBox="1"/>
          <p:nvPr/>
        </p:nvSpPr>
        <p:spPr>
          <a:xfrm>
            <a:off x="644979" y="277585"/>
            <a:ext cx="108666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3333FF"/>
                </a:solidFill>
                <a:latin typeface="Bahnschrift" panose="020B0502040204020203" pitchFamily="34" charset="0"/>
              </a:rPr>
              <a:t>INCREASING DIMENSIONS : VIDEO DATA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6BDA45-C222-7A3D-2B43-8A6F53077792}"/>
              </a:ext>
            </a:extLst>
          </p:cNvPr>
          <p:cNvSpPr txBox="1"/>
          <p:nvPr/>
        </p:nvSpPr>
        <p:spPr>
          <a:xfrm>
            <a:off x="644979" y="1013869"/>
            <a:ext cx="10923814" cy="5482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2">
              <a:lnSpc>
                <a:spcPct val="150000"/>
              </a:lnSpc>
            </a:pPr>
            <a:r>
              <a:rPr lang="en-US" sz="2400" dirty="0">
                <a:latin typeface="Corbel" panose="020B050302020402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Video data is simply a </a:t>
            </a:r>
            <a:r>
              <a:rPr lang="en-US" sz="2400" b="1" dirty="0">
                <a:latin typeface="Corbel" panose="020B050302020402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sequence of images</a:t>
            </a:r>
            <a:r>
              <a:rPr lang="en-US" sz="2400" dirty="0">
                <a:latin typeface="Corbel" panose="020B050302020402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 separated by intervals of time</a:t>
            </a:r>
          </a:p>
          <a:p>
            <a:pPr lvl="2">
              <a:lnSpc>
                <a:spcPct val="150000"/>
              </a:lnSpc>
            </a:pPr>
            <a:r>
              <a:rPr lang="en-US" sz="2400" dirty="0">
                <a:latin typeface="Corbel" panose="020B050302020402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Video data is 4D –  X, Y, intensity, time </a:t>
            </a:r>
            <a:r>
              <a:rPr lang="en-US" sz="2400" i="1" dirty="0">
                <a:latin typeface="Corbel Light" panose="020B030302020402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(higher-D depending on # of channels)</a:t>
            </a:r>
          </a:p>
          <a:p>
            <a:pPr lvl="2">
              <a:lnSpc>
                <a:spcPct val="150000"/>
              </a:lnSpc>
            </a:pPr>
            <a:endParaRPr lang="en-US" sz="1000" i="1" dirty="0">
              <a:latin typeface="Corbel Light" panose="020B030302020402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Corbel" panose="020B050302020402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 </a:t>
            </a:r>
            <a:r>
              <a:rPr lang="en-US" sz="2400" b="1" dirty="0">
                <a:solidFill>
                  <a:srgbClr val="3333FF"/>
                </a:solidFill>
                <a:latin typeface="Corbel" panose="020B050302020402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Frame rate</a:t>
            </a:r>
            <a:r>
              <a:rPr lang="en-US" sz="2400" dirty="0">
                <a:latin typeface="Corbel" panose="020B050302020402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 – number of images </a:t>
            </a:r>
            <a:r>
              <a:rPr lang="en-US" sz="2400" b="1" dirty="0">
                <a:solidFill>
                  <a:srgbClr val="3333FF"/>
                </a:solidFill>
                <a:latin typeface="Corbel" panose="020B050302020402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collected</a:t>
            </a:r>
            <a:r>
              <a:rPr lang="en-US" sz="2400" dirty="0">
                <a:latin typeface="Corbel" panose="020B050302020402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 per unit time</a:t>
            </a:r>
          </a:p>
          <a:p>
            <a:pPr lvl="3">
              <a:lnSpc>
                <a:spcPct val="150000"/>
              </a:lnSpc>
            </a:pPr>
            <a:r>
              <a:rPr lang="en-US" sz="2400" b="1" u="sng" dirty="0">
                <a:solidFill>
                  <a:srgbClr val="FF0000"/>
                </a:solidFill>
                <a:latin typeface="Corbel" panose="020B050302020402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Important for measuring dynamical information (</a:t>
            </a:r>
            <a:r>
              <a:rPr lang="en-US" sz="2400" b="1" u="sng" dirty="0" err="1">
                <a:solidFill>
                  <a:srgbClr val="FF0000"/>
                </a:solidFill>
                <a:latin typeface="Corbel" panose="020B050302020402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eg.</a:t>
            </a:r>
            <a:r>
              <a:rPr lang="en-US" sz="2400" b="1" u="sng" dirty="0">
                <a:solidFill>
                  <a:srgbClr val="FF0000"/>
                </a:solidFill>
                <a:latin typeface="Corbel" panose="020B050302020402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 object speed)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Corbel" panose="020B050302020402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 </a:t>
            </a:r>
            <a:r>
              <a:rPr lang="en-US" sz="2400" b="1" dirty="0">
                <a:solidFill>
                  <a:srgbClr val="3333FF"/>
                </a:solidFill>
                <a:latin typeface="Corbel" panose="020B050302020402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Playback speed</a:t>
            </a:r>
            <a:r>
              <a:rPr lang="en-US" sz="2400" dirty="0">
                <a:latin typeface="Corbel" panose="020B050302020402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 – number of images </a:t>
            </a:r>
            <a:r>
              <a:rPr lang="en-US" sz="2400" b="1" dirty="0">
                <a:solidFill>
                  <a:srgbClr val="3333FF"/>
                </a:solidFill>
                <a:latin typeface="Corbel" panose="020B050302020402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displayed</a:t>
            </a:r>
            <a:r>
              <a:rPr lang="en-US" sz="2400" dirty="0">
                <a:latin typeface="Corbel" panose="020B050302020402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 per unit time</a:t>
            </a:r>
            <a:br>
              <a:rPr lang="en-US" sz="2400" dirty="0">
                <a:latin typeface="Corbel" panose="020B0503020204020204" pitchFamily="34" charset="0"/>
                <a:ea typeface="Calibri" panose="020F0502020204030204" pitchFamily="34" charset="0"/>
                <a:cs typeface="Latha" panose="020B0604020202020204" pitchFamily="34" charset="0"/>
              </a:rPr>
            </a:br>
            <a:r>
              <a:rPr lang="en-US" sz="2400" dirty="0">
                <a:latin typeface="Corbel" panose="020B050302020402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 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orbel Light" panose="020B030302020402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This can be anything you like – sped up or slowed down –</a:t>
            </a:r>
            <a:b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orbel Light" panose="020B0303020204020204" pitchFamily="34" charset="0"/>
                <a:ea typeface="Calibri" panose="020F0502020204030204" pitchFamily="34" charset="0"/>
                <a:cs typeface="Latha" panose="020B0604020202020204" pitchFamily="34" charset="0"/>
              </a:rPr>
            </a:b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orbel Light" panose="020B030302020402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 which makes the phenomena in the video look interesting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  <a:latin typeface="Corbel Light" panose="020B030302020402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Corbel" panose="020B050302020402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Video processing is often simply image processing for each frame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Corbel" panose="020B050302020402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Tracking : connecting objects across frames (we will look at this on Day 3)</a:t>
            </a:r>
          </a:p>
        </p:txBody>
      </p:sp>
    </p:spTree>
    <p:extLst>
      <p:ext uri="{BB962C8B-B14F-4D97-AF65-F5344CB8AC3E}">
        <p14:creationId xmlns:p14="http://schemas.microsoft.com/office/powerpoint/2010/main" val="13048733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C13DA81-4055-3406-D0CF-95E87B6C7336}"/>
              </a:ext>
            </a:extLst>
          </p:cNvPr>
          <p:cNvSpPr txBox="1"/>
          <p:nvPr/>
        </p:nvSpPr>
        <p:spPr>
          <a:xfrm>
            <a:off x="644979" y="277585"/>
            <a:ext cx="108666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3333FF"/>
                </a:solidFill>
                <a:latin typeface="Bahnschrift" panose="020B0502040204020203" pitchFamily="34" charset="0"/>
              </a:rPr>
              <a:t>SIMPLE OPERATIONS ON VIDEO DATA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037B6D0-69AF-6013-7CDD-F37926295B8E}"/>
              </a:ext>
            </a:extLst>
          </p:cNvPr>
          <p:cNvCxnSpPr/>
          <p:nvPr/>
        </p:nvCxnSpPr>
        <p:spPr>
          <a:xfrm>
            <a:off x="6270171" y="1281793"/>
            <a:ext cx="0" cy="5102679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A5D3BD-5E54-AC47-CF62-41CA51EDEF28}"/>
              </a:ext>
            </a:extLst>
          </p:cNvPr>
          <p:cNvSpPr txBox="1"/>
          <p:nvPr/>
        </p:nvSpPr>
        <p:spPr>
          <a:xfrm>
            <a:off x="489857" y="1281793"/>
            <a:ext cx="56061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3333FF"/>
                </a:solidFill>
                <a:latin typeface="Corbel" panose="020B0503020204020204" pitchFamily="34" charset="0"/>
              </a:rPr>
              <a:t>Temporal localization using sliding window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800355-E882-56DE-62F8-282CED33A0A5}"/>
              </a:ext>
            </a:extLst>
          </p:cNvPr>
          <p:cNvSpPr txBox="1"/>
          <p:nvPr/>
        </p:nvSpPr>
        <p:spPr>
          <a:xfrm>
            <a:off x="6444348" y="1281793"/>
            <a:ext cx="56061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3333FF"/>
                </a:solidFill>
                <a:latin typeface="Corbel" panose="020B0503020204020204" pitchFamily="34" charset="0"/>
              </a:rPr>
              <a:t>Flattening with Z-stack projection</a:t>
            </a:r>
          </a:p>
        </p:txBody>
      </p:sp>
      <p:pic>
        <p:nvPicPr>
          <p:cNvPr id="8" name="433928260">
            <a:hlinkClick r:id="" action="ppaction://media"/>
            <a:extLst>
              <a:ext uri="{FF2B5EF4-FFF2-40B4-BE49-F238E27FC236}">
                <a16:creationId xmlns:a16="http://schemas.microsoft.com/office/drawing/2014/main" id="{B1A8D83F-30CD-4715-7A5C-FC49FE6A774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92659" y="1831068"/>
            <a:ext cx="5400533" cy="3600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77F6A85-4CA7-BCA7-CD29-912D6972832F}"/>
              </a:ext>
            </a:extLst>
          </p:cNvPr>
          <p:cNvSpPr txBox="1"/>
          <p:nvPr/>
        </p:nvSpPr>
        <p:spPr>
          <a:xfrm>
            <a:off x="592658" y="5559879"/>
            <a:ext cx="54005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rbel Light" panose="020B0303020204020204" pitchFamily="34" charset="0"/>
              </a:rPr>
              <a:t>Feeding currents of a Veliger snail larva.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orbel Light" panose="020B0303020204020204" pitchFamily="34" charset="0"/>
              </a:rPr>
              <a:t>Video credits : William Gilpin</a:t>
            </a:r>
            <a:b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orbel Light" panose="020B0303020204020204" pitchFamily="34" charset="0"/>
              </a:rPr>
            </a:b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rbel Light" panose="020B0303020204020204" pitchFamily="34" charset="0"/>
              </a:rPr>
              <a:t>Flowtrace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orbel Light" panose="020B0303020204020204" pitchFamily="34" charset="0"/>
              </a:rPr>
              <a:t> : Gilpin W, Prakash VN &amp; Prakash M, JEB (2016).</a:t>
            </a:r>
          </a:p>
        </p:txBody>
      </p:sp>
    </p:spTree>
    <p:extLst>
      <p:ext uri="{BB962C8B-B14F-4D97-AF65-F5344CB8AC3E}">
        <p14:creationId xmlns:p14="http://schemas.microsoft.com/office/powerpoint/2010/main" val="2969044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33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7D34A4B-BD6C-E71E-1BD8-79D4E7751F6F}"/>
              </a:ext>
            </a:extLst>
          </p:cNvPr>
          <p:cNvSpPr txBox="1"/>
          <p:nvPr/>
        </p:nvSpPr>
        <p:spPr>
          <a:xfrm>
            <a:off x="644979" y="277585"/>
            <a:ext cx="108666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3333FF"/>
                </a:solidFill>
                <a:latin typeface="Bahnschrift" panose="020B0502040204020203" pitchFamily="34" charset="0"/>
              </a:rPr>
              <a:t>IMAGE HISTOGRAMS : STATISTICAL OPERATIONS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96D75D8-2CD3-810E-E6FD-D27325FE2E8A}"/>
              </a:ext>
            </a:extLst>
          </p:cNvPr>
          <p:cNvSpPr txBox="1"/>
          <p:nvPr/>
        </p:nvSpPr>
        <p:spPr>
          <a:xfrm>
            <a:off x="644979" y="1054695"/>
            <a:ext cx="10866664" cy="16970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Corbel" panose="020B050302020402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Intensity values of an image can be represented as a frequency distribution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Corbel" panose="020B050302020402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Binned pixel value distribution – </a:t>
            </a:r>
            <a:r>
              <a:rPr lang="en-US" sz="2400" b="1" dirty="0">
                <a:solidFill>
                  <a:srgbClr val="3333FF"/>
                </a:solidFill>
                <a:latin typeface="Corbel" panose="020B050302020402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histogram of the image</a:t>
            </a:r>
            <a:br>
              <a:rPr lang="en-US" sz="2400" b="1" dirty="0">
                <a:solidFill>
                  <a:srgbClr val="3333FF"/>
                </a:solidFill>
                <a:latin typeface="Corbel" panose="020B0503020204020204" pitchFamily="34" charset="0"/>
                <a:ea typeface="Calibri" panose="020F0502020204030204" pitchFamily="34" charset="0"/>
                <a:cs typeface="Latha" panose="020B0604020202020204" pitchFamily="34" charset="0"/>
              </a:rPr>
            </a:br>
            <a:r>
              <a:rPr lang="en-US" sz="2400" dirty="0">
                <a:solidFill>
                  <a:srgbClr val="FF0000"/>
                </a:solidFill>
                <a:latin typeface="Corbel" panose="020B050302020402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We can perform statistical operations on the pixel intensity histogram!</a:t>
            </a:r>
          </a:p>
        </p:txBody>
      </p:sp>
    </p:spTree>
    <p:extLst>
      <p:ext uri="{BB962C8B-B14F-4D97-AF65-F5344CB8AC3E}">
        <p14:creationId xmlns:p14="http://schemas.microsoft.com/office/powerpoint/2010/main" val="37998213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F108CCE-3D63-D414-E939-B8AFC734D11C}"/>
              </a:ext>
            </a:extLst>
          </p:cNvPr>
          <p:cNvSpPr txBox="1"/>
          <p:nvPr/>
        </p:nvSpPr>
        <p:spPr>
          <a:xfrm>
            <a:off x="644979" y="1054695"/>
            <a:ext cx="10866664" cy="5251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Corbel" panose="020B050302020402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Binary images are a special case of grayscale with </a:t>
            </a:r>
            <a:r>
              <a:rPr lang="en-US" sz="2400" b="1" dirty="0">
                <a:solidFill>
                  <a:srgbClr val="3333FF"/>
                </a:solidFill>
                <a:latin typeface="Corbel" panose="020B050302020402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bit depth = 1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latin typeface="Corbel" panose="020B050302020402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Each pixel takes only values 0 or 1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Corbel" panose="020B050302020402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Can be interpreted as </a:t>
            </a:r>
            <a:r>
              <a:rPr lang="en-US" sz="2400" dirty="0">
                <a:ln>
                  <a:solidFill>
                    <a:schemeClr val="bg1">
                      <a:lumMod val="65000"/>
                    </a:schemeClr>
                  </a:solidFill>
                </a:ln>
                <a:latin typeface="Consolas" panose="020B0609020204030204" pitchFamily="49" charset="0"/>
                <a:ea typeface="Calibri" panose="020F0502020204030204" pitchFamily="34" charset="0"/>
                <a:cs typeface="Latha" panose="020B0604020202020204" pitchFamily="34" charset="0"/>
              </a:rPr>
              <a:t>FALSE</a:t>
            </a:r>
            <a:r>
              <a:rPr lang="en-US" sz="2400" dirty="0">
                <a:latin typeface="Corbel" panose="020B050302020402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 vs </a:t>
            </a:r>
            <a:r>
              <a:rPr lang="en-US" sz="2400" dirty="0">
                <a:ln>
                  <a:solidFill>
                    <a:schemeClr val="bg1">
                      <a:lumMod val="65000"/>
                    </a:schemeClr>
                  </a:solidFill>
                </a:ln>
                <a:latin typeface="Consolas" panose="020B0609020204030204" pitchFamily="49" charset="0"/>
                <a:ea typeface="Calibri" panose="020F0502020204030204" pitchFamily="34" charset="0"/>
                <a:cs typeface="Latha" panose="020B0604020202020204" pitchFamily="34" charset="0"/>
              </a:rPr>
              <a:t>TRUE</a:t>
            </a:r>
            <a:r>
              <a:rPr lang="en-US" sz="2400" b="1" dirty="0">
                <a:solidFill>
                  <a:srgbClr val="3333FF"/>
                </a:solidFill>
                <a:latin typeface="Corbel" panose="020B050302020402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 </a:t>
            </a:r>
            <a:r>
              <a:rPr lang="en-US" sz="2400" dirty="0">
                <a:latin typeface="Corbel" panose="020B050302020402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– </a:t>
            </a:r>
            <a:r>
              <a:rPr lang="en-US" sz="2400" b="1" dirty="0">
                <a:solidFill>
                  <a:srgbClr val="3333FF"/>
                </a:solidFill>
                <a:latin typeface="Corbel" panose="020B050302020402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Boolean logic</a:t>
            </a:r>
            <a:br>
              <a:rPr lang="en-US" sz="2400" b="1" dirty="0">
                <a:solidFill>
                  <a:srgbClr val="3333FF"/>
                </a:solidFill>
                <a:latin typeface="Corbel" panose="020B0503020204020204" pitchFamily="34" charset="0"/>
                <a:ea typeface="Calibri" panose="020F0502020204030204" pitchFamily="34" charset="0"/>
                <a:cs typeface="Latha" panose="020B0604020202020204" pitchFamily="34" charset="0"/>
              </a:rPr>
            </a:br>
            <a:r>
              <a:rPr lang="en-US" sz="2400" dirty="0">
                <a:solidFill>
                  <a:srgbClr val="3333FF"/>
                </a:solidFill>
                <a:latin typeface="Corbel" panose="020B050302020402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i.e. Can apply AND, OR, NOT, NAND, XOR gates to/between binary images!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dirty="0">
              <a:latin typeface="Corbel" panose="020B050302020402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dirty="0">
              <a:latin typeface="Corbel" panose="020B050302020402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dirty="0">
              <a:latin typeface="Corbel" panose="020B050302020402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000" dirty="0">
              <a:latin typeface="Corbel" panose="020B050302020402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Corbel" panose="020B050302020402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Grayscale to binary conversion – Cutoff between 0 &amp; 1 is called </a:t>
            </a:r>
            <a:r>
              <a:rPr lang="en-US" sz="2400" b="1" dirty="0">
                <a:solidFill>
                  <a:srgbClr val="3333FF"/>
                </a:solidFill>
                <a:latin typeface="Corbel" panose="020B050302020402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threshold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Corbel" panose="020B050302020402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Also called </a:t>
            </a:r>
            <a:r>
              <a:rPr lang="en-US" sz="2400" dirty="0">
                <a:solidFill>
                  <a:srgbClr val="3333FF"/>
                </a:solidFill>
                <a:latin typeface="Corbel" panose="020B050302020402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binary masks</a:t>
            </a:r>
            <a:r>
              <a:rPr lang="en-US" sz="2400" dirty="0">
                <a:latin typeface="Corbel" panose="020B050302020402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 – can be used to isolate a specific part of an image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190742A-DA05-4B3A-33FA-3007C219EC29}"/>
              </a:ext>
            </a:extLst>
          </p:cNvPr>
          <p:cNvSpPr txBox="1"/>
          <p:nvPr/>
        </p:nvSpPr>
        <p:spPr>
          <a:xfrm>
            <a:off x="644979" y="277585"/>
            <a:ext cx="108666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3333FF"/>
                </a:solidFill>
                <a:latin typeface="Bahnschrift" panose="020B0502040204020203" pitchFamily="34" charset="0"/>
              </a:rPr>
              <a:t>BINARY IMAGES : LOGICAL OPERATIONS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22D84D-DF3E-EAF2-68BA-F9A3C12FFE0D}"/>
              </a:ext>
            </a:extLst>
          </p:cNvPr>
          <p:cNvSpPr txBox="1"/>
          <p:nvPr/>
        </p:nvSpPr>
        <p:spPr>
          <a:xfrm>
            <a:off x="4678136" y="4243926"/>
            <a:ext cx="32820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Put image here showing 8-bit vs 1-bit</a:t>
            </a:r>
          </a:p>
        </p:txBody>
      </p:sp>
    </p:spTree>
    <p:extLst>
      <p:ext uri="{BB962C8B-B14F-4D97-AF65-F5344CB8AC3E}">
        <p14:creationId xmlns:p14="http://schemas.microsoft.com/office/powerpoint/2010/main" val="26632181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7D34A4B-BD6C-E71E-1BD8-79D4E7751F6F}"/>
              </a:ext>
            </a:extLst>
          </p:cNvPr>
          <p:cNvSpPr txBox="1"/>
          <p:nvPr/>
        </p:nvSpPr>
        <p:spPr>
          <a:xfrm>
            <a:off x="644979" y="277585"/>
            <a:ext cx="108666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3333FF"/>
                </a:solidFill>
                <a:latin typeface="Bahnschrift" panose="020B0502040204020203" pitchFamily="34" charset="0"/>
              </a:rPr>
              <a:t>IMAGES AS MATRICES : POINT OPERATIONS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96D75D8-2CD3-810E-E6FD-D27325FE2E8A}"/>
              </a:ext>
            </a:extLst>
          </p:cNvPr>
          <p:cNvSpPr txBox="1"/>
          <p:nvPr/>
        </p:nvSpPr>
        <p:spPr>
          <a:xfrm>
            <a:off x="644979" y="1054695"/>
            <a:ext cx="10866664" cy="2251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Corbel" panose="020B050302020402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Images are comprised of intensity values </a:t>
            </a:r>
            <a:r>
              <a:rPr lang="en-US" sz="2400" b="1" dirty="0">
                <a:solidFill>
                  <a:srgbClr val="3333FF"/>
                </a:solidFill>
                <a:latin typeface="Corbel" panose="020B050302020402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tied to spatial locations</a:t>
            </a:r>
            <a:br>
              <a:rPr lang="en-US" sz="2400" b="1" dirty="0">
                <a:solidFill>
                  <a:srgbClr val="3333FF"/>
                </a:solidFill>
                <a:latin typeface="Corbel" panose="020B0503020204020204" pitchFamily="34" charset="0"/>
                <a:ea typeface="Calibri" panose="020F0502020204030204" pitchFamily="34" charset="0"/>
                <a:cs typeface="Latha" panose="020B0604020202020204" pitchFamily="34" charset="0"/>
              </a:rPr>
            </a:b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Scrambling example shows how important the spatial location is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Corbel" panose="020B050302020402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Mathematical representation of images = </a:t>
            </a:r>
            <a:r>
              <a:rPr lang="en-US" sz="2400" b="1" dirty="0">
                <a:solidFill>
                  <a:srgbClr val="3333FF"/>
                </a:solidFill>
                <a:latin typeface="Corbel" panose="020B050302020402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2-D row-column matrix</a:t>
            </a:r>
            <a:br>
              <a:rPr lang="en-US" sz="2400" b="1" dirty="0">
                <a:solidFill>
                  <a:srgbClr val="3333FF"/>
                </a:solidFill>
                <a:latin typeface="Corbel" panose="020B0503020204020204" pitchFamily="34" charset="0"/>
                <a:ea typeface="Calibri" panose="020F0502020204030204" pitchFamily="34" charset="0"/>
                <a:cs typeface="Latha" panose="020B0604020202020204" pitchFamily="34" charset="0"/>
              </a:rPr>
            </a:br>
            <a:r>
              <a:rPr lang="en-US" sz="2400" dirty="0">
                <a:solidFill>
                  <a:srgbClr val="FF0000"/>
                </a:solidFill>
                <a:latin typeface="Corbel" panose="020B050302020402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Hence, all matrix operations are possible!</a:t>
            </a:r>
          </a:p>
        </p:txBody>
      </p:sp>
    </p:spTree>
    <p:extLst>
      <p:ext uri="{BB962C8B-B14F-4D97-AF65-F5344CB8AC3E}">
        <p14:creationId xmlns:p14="http://schemas.microsoft.com/office/powerpoint/2010/main" val="25664762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7D34A4B-BD6C-E71E-1BD8-79D4E7751F6F}"/>
              </a:ext>
            </a:extLst>
          </p:cNvPr>
          <p:cNvSpPr txBox="1"/>
          <p:nvPr/>
        </p:nvSpPr>
        <p:spPr>
          <a:xfrm>
            <a:off x="644979" y="277585"/>
            <a:ext cx="108666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3333FF"/>
                </a:solidFill>
                <a:latin typeface="Bahnschrift" panose="020B0502040204020203" pitchFamily="34" charset="0"/>
              </a:rPr>
              <a:t>MATRIX TRANSFORMATIONS IN X-Y-Z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96D75D8-2CD3-810E-E6FD-D27325FE2E8A}"/>
              </a:ext>
            </a:extLst>
          </p:cNvPr>
          <p:cNvSpPr txBox="1"/>
          <p:nvPr/>
        </p:nvSpPr>
        <p:spPr>
          <a:xfrm>
            <a:off x="644979" y="1054695"/>
            <a:ext cx="10866664" cy="28050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Corbel" panose="020B050302020402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Affine transformations – preserve collinearity of points along a line</a:t>
            </a:r>
          </a:p>
          <a:p>
            <a:pPr marL="1828800" lvl="3" indent="-457200">
              <a:lnSpc>
                <a:spcPct val="150000"/>
              </a:lnSpc>
              <a:buAutoNum type="arabicPeriod"/>
            </a:pPr>
            <a:r>
              <a:rPr lang="en-US" sz="2400" dirty="0">
                <a:solidFill>
                  <a:srgbClr val="3333FF"/>
                </a:solidFill>
                <a:latin typeface="Corbel" panose="020B050302020402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Scaling</a:t>
            </a:r>
          </a:p>
          <a:p>
            <a:pPr marL="1828800" lvl="3" indent="-457200">
              <a:lnSpc>
                <a:spcPct val="150000"/>
              </a:lnSpc>
              <a:buAutoNum type="arabicPeriod"/>
            </a:pPr>
            <a:r>
              <a:rPr lang="en-US" sz="2400" dirty="0">
                <a:solidFill>
                  <a:srgbClr val="3333FF"/>
                </a:solidFill>
                <a:latin typeface="Corbel" panose="020B050302020402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Translation</a:t>
            </a:r>
          </a:p>
          <a:p>
            <a:pPr marL="1828800" lvl="3" indent="-457200">
              <a:lnSpc>
                <a:spcPct val="150000"/>
              </a:lnSpc>
              <a:buAutoNum type="arabicPeriod"/>
            </a:pPr>
            <a:r>
              <a:rPr lang="en-US" sz="2400" dirty="0">
                <a:solidFill>
                  <a:srgbClr val="3333FF"/>
                </a:solidFill>
                <a:latin typeface="Corbel" panose="020B050302020402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Rotation</a:t>
            </a:r>
          </a:p>
          <a:p>
            <a:pPr marL="1828800" lvl="3" indent="-457200">
              <a:lnSpc>
                <a:spcPct val="150000"/>
              </a:lnSpc>
              <a:buAutoNum type="arabicPeriod"/>
            </a:pPr>
            <a:r>
              <a:rPr lang="en-US" sz="2400" dirty="0">
                <a:solidFill>
                  <a:srgbClr val="3333FF"/>
                </a:solidFill>
                <a:latin typeface="Corbel" panose="020B050302020402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Skew</a:t>
            </a:r>
          </a:p>
        </p:txBody>
      </p:sp>
    </p:spTree>
    <p:extLst>
      <p:ext uri="{BB962C8B-B14F-4D97-AF65-F5344CB8AC3E}">
        <p14:creationId xmlns:p14="http://schemas.microsoft.com/office/powerpoint/2010/main" val="3339145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7D34A4B-BD6C-E71E-1BD8-79D4E7751F6F}"/>
              </a:ext>
            </a:extLst>
          </p:cNvPr>
          <p:cNvSpPr txBox="1"/>
          <p:nvPr/>
        </p:nvSpPr>
        <p:spPr>
          <a:xfrm>
            <a:off x="644979" y="277585"/>
            <a:ext cx="108666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3333FF"/>
                </a:solidFill>
                <a:latin typeface="Bahnschrift" panose="020B0502040204020203" pitchFamily="34" charset="0"/>
              </a:rPr>
              <a:t>MATRIX TRANSFORMATIONS IN X-Y-Z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96D75D8-2CD3-810E-E6FD-D27325FE2E8A}"/>
              </a:ext>
            </a:extLst>
          </p:cNvPr>
          <p:cNvSpPr txBox="1"/>
          <p:nvPr/>
        </p:nvSpPr>
        <p:spPr>
          <a:xfrm>
            <a:off x="644979" y="1054695"/>
            <a:ext cx="10866664" cy="1143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Corbel" panose="020B050302020402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Non-affine transformations – do not preserve collinearity of points</a:t>
            </a:r>
          </a:p>
          <a:p>
            <a:pPr lvl="3">
              <a:lnSpc>
                <a:spcPct val="150000"/>
              </a:lnSpc>
            </a:pPr>
            <a:r>
              <a:rPr lang="en-US" sz="2400" dirty="0" err="1">
                <a:solidFill>
                  <a:srgbClr val="3333FF"/>
                </a:solidFill>
                <a:latin typeface="Corbel" panose="020B050302020402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Eg.</a:t>
            </a:r>
            <a:r>
              <a:rPr lang="en-US" sz="2400" dirty="0">
                <a:solidFill>
                  <a:srgbClr val="3333FF"/>
                </a:solidFill>
                <a:latin typeface="Corbel" panose="020B050302020402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 Warping, sweeping along a path, </a:t>
            </a:r>
            <a:r>
              <a:rPr lang="en-US" sz="2400" b="1" dirty="0">
                <a:solidFill>
                  <a:srgbClr val="3333FF"/>
                </a:solidFill>
                <a:latin typeface="Corbel" panose="020B050302020402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projections</a:t>
            </a:r>
          </a:p>
        </p:txBody>
      </p:sp>
    </p:spTree>
    <p:extLst>
      <p:ext uri="{BB962C8B-B14F-4D97-AF65-F5344CB8AC3E}">
        <p14:creationId xmlns:p14="http://schemas.microsoft.com/office/powerpoint/2010/main" val="14086835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A44F73C-BAB8-D768-278A-A518876DD114}"/>
              </a:ext>
            </a:extLst>
          </p:cNvPr>
          <p:cNvSpPr txBox="1"/>
          <p:nvPr/>
        </p:nvSpPr>
        <p:spPr>
          <a:xfrm>
            <a:off x="644979" y="277585"/>
            <a:ext cx="108666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3333FF"/>
                </a:solidFill>
                <a:latin typeface="Bahnschrift" panose="020B0502040204020203" pitchFamily="34" charset="0"/>
              </a:rPr>
              <a:t>WORKSHOP STRUCTURE &amp; SYLLABUS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BE150C-97E3-E558-0E3A-52A4C84DB8E5}"/>
              </a:ext>
            </a:extLst>
          </p:cNvPr>
          <p:cNvSpPr txBox="1"/>
          <p:nvPr/>
        </p:nvSpPr>
        <p:spPr>
          <a:xfrm>
            <a:off x="644979" y="1193337"/>
            <a:ext cx="10710183" cy="50536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50000"/>
              </a:lnSpc>
            </a:pPr>
            <a:r>
              <a:rPr lang="en-US" sz="2400" dirty="0">
                <a:solidFill>
                  <a:srgbClr val="FF0000"/>
                </a:solidFill>
                <a:effectLst/>
                <a:latin typeface="Corbel" panose="020B050302020402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Day 1 – Basic physics, math &amp; computational principles of image processing</a:t>
            </a:r>
          </a:p>
          <a:p>
            <a:pPr marL="1257300" lvl="2" indent="-342900">
              <a:lnSpc>
                <a:spcPct val="120000"/>
              </a:lnSpc>
              <a:buFontTx/>
              <a:buChar char="-"/>
            </a:pPr>
            <a:r>
              <a:rPr lang="en-US" sz="2000" dirty="0">
                <a:latin typeface="Corbel Light" panose="020B030302020402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Image formation, display, and storage</a:t>
            </a:r>
          </a:p>
          <a:p>
            <a:pPr marL="1257300" lvl="2" indent="-342900">
              <a:lnSpc>
                <a:spcPct val="120000"/>
              </a:lnSpc>
              <a:buFontTx/>
              <a:buChar char="-"/>
            </a:pPr>
            <a:r>
              <a:rPr lang="en-US" sz="2000" dirty="0">
                <a:effectLst/>
                <a:latin typeface="Corbel Light" panose="020B030302020402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Spatial resolution &amp; bit depth</a:t>
            </a:r>
          </a:p>
          <a:p>
            <a:pPr marL="1257300" lvl="2" indent="-342900">
              <a:lnSpc>
                <a:spcPct val="120000"/>
              </a:lnSpc>
              <a:buFontTx/>
              <a:buChar char="-"/>
            </a:pPr>
            <a:r>
              <a:rPr lang="en-US" sz="2000" dirty="0">
                <a:effectLst/>
                <a:latin typeface="Corbel Light" panose="020B030302020402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Image</a:t>
            </a:r>
            <a:r>
              <a:rPr lang="en-US" sz="2000" dirty="0">
                <a:latin typeface="Corbel Light" panose="020B030302020402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s as pixel intensity histograms</a:t>
            </a:r>
          </a:p>
          <a:p>
            <a:pPr marL="1257300" lvl="2" indent="-342900">
              <a:lnSpc>
                <a:spcPct val="120000"/>
              </a:lnSpc>
              <a:buFontTx/>
              <a:buChar char="-"/>
            </a:pPr>
            <a:r>
              <a:rPr lang="en-US" sz="2000" dirty="0">
                <a:effectLst/>
                <a:latin typeface="Corbel Light" panose="020B030302020402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Images as matrices</a:t>
            </a:r>
          </a:p>
          <a:p>
            <a:pPr lvl="1">
              <a:lnSpc>
                <a:spcPct val="150000"/>
              </a:lnSpc>
            </a:pPr>
            <a:r>
              <a:rPr lang="en-US" sz="2400" dirty="0">
                <a:solidFill>
                  <a:srgbClr val="FF0000"/>
                </a:solidFill>
                <a:latin typeface="Corbel" panose="020B050302020402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Day 2 – Fundamentals of image processing pipeline development</a:t>
            </a:r>
          </a:p>
          <a:p>
            <a:pPr marL="1257300" lvl="2" indent="-342900">
              <a:lnSpc>
                <a:spcPct val="120000"/>
              </a:lnSpc>
              <a:buFontTx/>
              <a:buChar char="-"/>
            </a:pPr>
            <a:r>
              <a:rPr lang="en-US" sz="2000" dirty="0">
                <a:latin typeface="Corbel Light" panose="020B030302020402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Image filtering</a:t>
            </a:r>
          </a:p>
          <a:p>
            <a:pPr marL="1257300" lvl="2" indent="-342900">
              <a:lnSpc>
                <a:spcPct val="120000"/>
              </a:lnSpc>
              <a:buFontTx/>
              <a:buChar char="-"/>
            </a:pPr>
            <a:r>
              <a:rPr lang="en-US" sz="2000" dirty="0">
                <a:latin typeface="Corbel Light" panose="020B030302020402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Thresholding &amp; segmentation</a:t>
            </a:r>
          </a:p>
          <a:p>
            <a:pPr lvl="1">
              <a:lnSpc>
                <a:spcPct val="150000"/>
              </a:lnSpc>
            </a:pPr>
            <a:r>
              <a:rPr lang="en-US" sz="2400" dirty="0">
                <a:solidFill>
                  <a:srgbClr val="FF0000"/>
                </a:solidFill>
                <a:effectLst/>
                <a:latin typeface="Corbel" panose="020B050302020402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Day 3 – Feature extraction, quantitative analyses, and object tracking</a:t>
            </a:r>
          </a:p>
          <a:p>
            <a:pPr marL="1257300" lvl="2" indent="-342900">
              <a:lnSpc>
                <a:spcPct val="120000"/>
              </a:lnSpc>
              <a:buFontTx/>
              <a:buChar char="-"/>
            </a:pPr>
            <a:r>
              <a:rPr lang="en-US" sz="2000" dirty="0">
                <a:latin typeface="Corbel Light" panose="020B030302020402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Morphological operations</a:t>
            </a:r>
          </a:p>
          <a:p>
            <a:pPr marL="1257300" lvl="2" indent="-342900">
              <a:lnSpc>
                <a:spcPct val="120000"/>
              </a:lnSpc>
              <a:buFontTx/>
              <a:buChar char="-"/>
            </a:pPr>
            <a:r>
              <a:rPr lang="en-US" sz="2000" dirty="0">
                <a:effectLst/>
                <a:latin typeface="Corbel Light" panose="020B030302020402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Quantifying object properties</a:t>
            </a:r>
          </a:p>
          <a:p>
            <a:pPr marL="1257300" lvl="2" indent="-342900">
              <a:lnSpc>
                <a:spcPct val="120000"/>
              </a:lnSpc>
              <a:buFontTx/>
              <a:buChar char="-"/>
            </a:pPr>
            <a:r>
              <a:rPr lang="en-US" sz="2000" dirty="0">
                <a:latin typeface="Corbel Light" panose="020B030302020402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Basics of object tracking</a:t>
            </a:r>
            <a:endParaRPr lang="en-US" sz="2000" dirty="0">
              <a:effectLst/>
              <a:latin typeface="Corbel Light" panose="020B030302020402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04606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7D34A4B-BD6C-E71E-1BD8-79D4E7751F6F}"/>
              </a:ext>
            </a:extLst>
          </p:cNvPr>
          <p:cNvSpPr txBox="1"/>
          <p:nvPr/>
        </p:nvSpPr>
        <p:spPr>
          <a:xfrm>
            <a:off x="644979" y="277585"/>
            <a:ext cx="108666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3333FF"/>
                </a:solidFill>
                <a:latin typeface="Bahnschrift" panose="020B0502040204020203" pitchFamily="34" charset="0"/>
              </a:rPr>
              <a:t>IMAGE REGISTRATION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96D75D8-2CD3-810E-E6FD-D27325FE2E8A}"/>
              </a:ext>
            </a:extLst>
          </p:cNvPr>
          <p:cNvSpPr txBox="1"/>
          <p:nvPr/>
        </p:nvSpPr>
        <p:spPr>
          <a:xfrm>
            <a:off x="644979" y="1054695"/>
            <a:ext cx="10866664" cy="2251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Corbel" panose="020B050302020402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Transforming image matrices to align on same absolute coordinate system</a:t>
            </a:r>
          </a:p>
          <a:p>
            <a:pPr marL="1714500" lvl="3" indent="-342900">
              <a:lnSpc>
                <a:spcPct val="150000"/>
              </a:lnSpc>
              <a:buFontTx/>
              <a:buChar char="-"/>
            </a:pPr>
            <a:r>
              <a:rPr lang="en-US" sz="2400" dirty="0">
                <a:solidFill>
                  <a:srgbClr val="3333FF"/>
                </a:solidFill>
                <a:latin typeface="Corbel" panose="020B050302020402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Apply affine transforms through matrix multiplication</a:t>
            </a:r>
          </a:p>
          <a:p>
            <a:pPr marL="1714500" lvl="3" indent="-342900">
              <a:lnSpc>
                <a:spcPct val="150000"/>
              </a:lnSpc>
              <a:buFontTx/>
              <a:buChar char="-"/>
            </a:pPr>
            <a:r>
              <a:rPr lang="en-US" sz="2400" dirty="0">
                <a:solidFill>
                  <a:srgbClr val="3333FF"/>
                </a:solidFill>
                <a:latin typeface="Corbel" panose="020B050302020402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Minimize distance between fiduciary markers</a:t>
            </a:r>
          </a:p>
          <a:p>
            <a:pPr marL="1714500" lvl="3" indent="-342900">
              <a:lnSpc>
                <a:spcPct val="150000"/>
              </a:lnSpc>
              <a:buFontTx/>
              <a:buChar char="-"/>
            </a:pPr>
            <a:r>
              <a:rPr lang="en-US" sz="2400" dirty="0">
                <a:solidFill>
                  <a:srgbClr val="FF0000"/>
                </a:solidFill>
                <a:latin typeface="Corbel" panose="020B050302020402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Reverse engineer the transformations that differentiate the two images</a:t>
            </a:r>
          </a:p>
        </p:txBody>
      </p:sp>
    </p:spTree>
    <p:extLst>
      <p:ext uri="{BB962C8B-B14F-4D97-AF65-F5344CB8AC3E}">
        <p14:creationId xmlns:p14="http://schemas.microsoft.com/office/powerpoint/2010/main" val="4267959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15613AA-3306-72FD-2E92-1958F55C688F}"/>
              </a:ext>
            </a:extLst>
          </p:cNvPr>
          <p:cNvSpPr txBox="1"/>
          <p:nvPr/>
        </p:nvSpPr>
        <p:spPr>
          <a:xfrm>
            <a:off x="644979" y="277585"/>
            <a:ext cx="108666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3333FF"/>
                </a:solidFill>
                <a:latin typeface="Bahnschrift" panose="020B0502040204020203" pitchFamily="34" charset="0"/>
              </a:rPr>
              <a:t>IMAGE FILTERING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004187-7AFC-8FD1-E4B2-43B49DE11C16}"/>
              </a:ext>
            </a:extLst>
          </p:cNvPr>
          <p:cNvSpPr txBox="1"/>
          <p:nvPr/>
        </p:nvSpPr>
        <p:spPr>
          <a:xfrm>
            <a:off x="644979" y="1054695"/>
            <a:ext cx="10866664" cy="5251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Corbel" panose="020B050302020402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Filtering – applying a small matrix operation to each pixel of an image</a:t>
            </a:r>
          </a:p>
          <a:p>
            <a:pPr marL="1714500" lvl="3" indent="-342900">
              <a:lnSpc>
                <a:spcPct val="150000"/>
              </a:lnSpc>
              <a:buFontTx/>
              <a:buChar char="-"/>
            </a:pPr>
            <a:r>
              <a:rPr lang="en-US" sz="2400" dirty="0">
                <a:latin typeface="Corbel Light" panose="020B030302020402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Small matrix = </a:t>
            </a:r>
            <a:r>
              <a:rPr lang="en-US" sz="2400" b="1" dirty="0">
                <a:solidFill>
                  <a:srgbClr val="3333FF"/>
                </a:solidFill>
                <a:latin typeface="Corbel" panose="020B050302020402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Kernel</a:t>
            </a:r>
            <a:r>
              <a:rPr lang="en-US" sz="2400" dirty="0">
                <a:solidFill>
                  <a:srgbClr val="3333FF"/>
                </a:solidFill>
                <a:latin typeface="Corbel" panose="020B050302020402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 of the filter</a:t>
            </a:r>
          </a:p>
          <a:p>
            <a:pPr marL="1714500" lvl="3" indent="-342900">
              <a:lnSpc>
                <a:spcPct val="150000"/>
              </a:lnSpc>
              <a:buFontTx/>
              <a:buChar char="-"/>
            </a:pPr>
            <a:r>
              <a:rPr lang="en-US" sz="2400" dirty="0">
                <a:latin typeface="Corbel Light" panose="020B030302020402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Application of the kernel = </a:t>
            </a:r>
            <a:r>
              <a:rPr lang="en-US" sz="2400" b="1" dirty="0">
                <a:solidFill>
                  <a:srgbClr val="3333FF"/>
                </a:solidFill>
                <a:latin typeface="Corbel" panose="020B050302020402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Convolution</a:t>
            </a:r>
            <a:r>
              <a:rPr lang="en-US" sz="2400" dirty="0">
                <a:solidFill>
                  <a:srgbClr val="3333FF"/>
                </a:solidFill>
                <a:latin typeface="Corbel" panose="020B050302020402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 with the filter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Corbel" panose="020B050302020402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Filters enhance the features in an image and reduce noise</a:t>
            </a:r>
            <a:br>
              <a:rPr lang="en-US" sz="2400" dirty="0">
                <a:latin typeface="Corbel" panose="020B0503020204020204" pitchFamily="34" charset="0"/>
                <a:ea typeface="Calibri" panose="020F0502020204030204" pitchFamily="34" charset="0"/>
                <a:cs typeface="Latha" panose="020B0604020202020204" pitchFamily="34" charset="0"/>
              </a:rPr>
            </a:br>
            <a:r>
              <a:rPr lang="en-US" sz="2400" dirty="0" err="1">
                <a:solidFill>
                  <a:srgbClr val="FF0000"/>
                </a:solidFill>
                <a:latin typeface="Corbel Light" panose="020B030302020402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Noise</a:t>
            </a:r>
            <a:r>
              <a:rPr lang="en-US" sz="2400" dirty="0">
                <a:solidFill>
                  <a:srgbClr val="FF0000"/>
                </a:solidFill>
                <a:latin typeface="Corbel Light" panose="020B030302020402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 = random Gaussian variations in pixel intensity</a:t>
            </a:r>
            <a:endParaRPr lang="en-US" sz="2400" dirty="0">
              <a:solidFill>
                <a:srgbClr val="FF0000"/>
              </a:solidFill>
              <a:latin typeface="Corbel" panose="020B050302020402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000" dirty="0">
              <a:latin typeface="Corbel" panose="020B050302020402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3333FF"/>
                </a:solidFill>
                <a:latin typeface="Corbel" panose="020B050302020402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Linear filters</a:t>
            </a:r>
            <a:r>
              <a:rPr lang="en-US" sz="2400" dirty="0">
                <a:latin typeface="Corbel" panose="020B050302020402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 – linear combination of pixels (Mean, Gaussian, </a:t>
            </a:r>
            <a:r>
              <a:rPr lang="en-US" sz="2400" dirty="0" err="1">
                <a:latin typeface="Corbel" panose="020B050302020402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etc</a:t>
            </a:r>
            <a:r>
              <a:rPr lang="en-US" sz="2400" dirty="0">
                <a:latin typeface="Corbel" panose="020B050302020402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)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3333FF"/>
                </a:solidFill>
                <a:latin typeface="Corbel" panose="020B050302020402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Non-linear filters</a:t>
            </a:r>
            <a:r>
              <a:rPr lang="en-US" sz="2400" dirty="0">
                <a:latin typeface="Corbel" panose="020B050302020402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 – non-linear combinations of pixels (Rank &amp; edge filters)</a:t>
            </a:r>
            <a:br>
              <a:rPr lang="en-US" sz="2400" dirty="0">
                <a:latin typeface="Corbel" panose="020B0503020204020204" pitchFamily="34" charset="0"/>
                <a:ea typeface="Calibri" panose="020F0502020204030204" pitchFamily="34" charset="0"/>
                <a:cs typeface="Latha" panose="020B0604020202020204" pitchFamily="34" charset="0"/>
              </a:rPr>
            </a:br>
            <a:r>
              <a:rPr lang="en-US" sz="2400" dirty="0">
                <a:solidFill>
                  <a:srgbClr val="FF0000"/>
                </a:solidFill>
                <a:latin typeface="Corbel" panose="020B050302020402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Cannot recreate original image after non-linear filtering!!</a:t>
            </a:r>
            <a:br>
              <a:rPr lang="en-US" sz="2400" dirty="0">
                <a:latin typeface="Corbel" panose="020B0503020204020204" pitchFamily="34" charset="0"/>
                <a:ea typeface="Calibri" panose="020F0502020204030204" pitchFamily="34" charset="0"/>
                <a:cs typeface="Latha" panose="020B0604020202020204" pitchFamily="34" charset="0"/>
              </a:rPr>
            </a:b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orbel Light" panose="020B030302020402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Always keep a copy of the original, and work on a duplicate image</a:t>
            </a:r>
          </a:p>
        </p:txBody>
      </p:sp>
    </p:spTree>
    <p:extLst>
      <p:ext uri="{BB962C8B-B14F-4D97-AF65-F5344CB8AC3E}">
        <p14:creationId xmlns:p14="http://schemas.microsoft.com/office/powerpoint/2010/main" val="34530252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15613AA-3306-72FD-2E92-1958F55C688F}"/>
              </a:ext>
            </a:extLst>
          </p:cNvPr>
          <p:cNvSpPr txBox="1"/>
          <p:nvPr/>
        </p:nvSpPr>
        <p:spPr>
          <a:xfrm>
            <a:off x="644979" y="277585"/>
            <a:ext cx="108666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3333FF"/>
                </a:solidFill>
                <a:latin typeface="Bahnschrift" panose="020B0502040204020203" pitchFamily="34" charset="0"/>
              </a:rPr>
              <a:t>IMAGE FILTERING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004187-7AFC-8FD1-E4B2-43B49DE11C16}"/>
              </a:ext>
            </a:extLst>
          </p:cNvPr>
          <p:cNvSpPr txBox="1"/>
          <p:nvPr/>
        </p:nvSpPr>
        <p:spPr>
          <a:xfrm>
            <a:off x="644979" y="1054695"/>
            <a:ext cx="10866664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Corbel" panose="020B050302020402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Mean filters –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B94AB6-A909-8B3A-3F45-F51D795FFC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8523" y="923916"/>
            <a:ext cx="6638925" cy="2352675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4FACD19C-75E3-3BEC-6912-2AAFCE0231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0007" y="3515334"/>
            <a:ext cx="9000000" cy="241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58075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15613AA-3306-72FD-2E92-1958F55C688F}"/>
              </a:ext>
            </a:extLst>
          </p:cNvPr>
          <p:cNvSpPr txBox="1"/>
          <p:nvPr/>
        </p:nvSpPr>
        <p:spPr>
          <a:xfrm>
            <a:off x="644979" y="277585"/>
            <a:ext cx="108666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3333FF"/>
                </a:solidFill>
                <a:latin typeface="Bahnschrift" panose="020B0502040204020203" pitchFamily="34" charset="0"/>
              </a:rPr>
              <a:t>IMAGE FILTERING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004187-7AFC-8FD1-E4B2-43B49DE11C16}"/>
              </a:ext>
            </a:extLst>
          </p:cNvPr>
          <p:cNvSpPr txBox="1"/>
          <p:nvPr/>
        </p:nvSpPr>
        <p:spPr>
          <a:xfrm>
            <a:off x="644979" y="1054695"/>
            <a:ext cx="10866664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Corbel" panose="020B050302020402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Rank filters –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C02EC51A-FA6D-032E-A8C9-25BA021854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679" y="2004332"/>
            <a:ext cx="9000000" cy="3585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79136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15613AA-3306-72FD-2E92-1958F55C688F}"/>
              </a:ext>
            </a:extLst>
          </p:cNvPr>
          <p:cNvSpPr txBox="1"/>
          <p:nvPr/>
        </p:nvSpPr>
        <p:spPr>
          <a:xfrm>
            <a:off x="644979" y="277585"/>
            <a:ext cx="108666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3333FF"/>
                </a:solidFill>
                <a:latin typeface="Bahnschrift" panose="020B0502040204020203" pitchFamily="34" charset="0"/>
              </a:rPr>
              <a:t>IMAGE FILTERING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004187-7AFC-8FD1-E4B2-43B49DE11C16}"/>
              </a:ext>
            </a:extLst>
          </p:cNvPr>
          <p:cNvSpPr txBox="1"/>
          <p:nvPr/>
        </p:nvSpPr>
        <p:spPr>
          <a:xfrm>
            <a:off x="644979" y="1054695"/>
            <a:ext cx="10866664" cy="5021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Corbel" panose="020B050302020402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Sobel filters –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dirty="0">
              <a:latin typeface="Corbel" panose="020B050302020402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dirty="0">
              <a:latin typeface="Corbel" panose="020B050302020402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dirty="0">
              <a:latin typeface="Corbel" panose="020B050302020402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Corbel" panose="020B050302020402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Prewitt filters –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dirty="0">
              <a:latin typeface="Corbel" panose="020B050302020402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dirty="0">
              <a:latin typeface="Corbel" panose="020B050302020402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Corbel" panose="020B050302020402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Roberts cross</a:t>
            </a:r>
            <a:br>
              <a:rPr lang="en-US" sz="2400" dirty="0">
                <a:latin typeface="Corbel" panose="020B0503020204020204" pitchFamily="34" charset="0"/>
                <a:ea typeface="Calibri" panose="020F0502020204030204" pitchFamily="34" charset="0"/>
                <a:cs typeface="Latha" panose="020B0604020202020204" pitchFamily="34" charset="0"/>
              </a:rPr>
            </a:br>
            <a:r>
              <a:rPr lang="en-US" sz="2400" dirty="0">
                <a:latin typeface="Corbel" panose="020B050302020402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operator –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060CC3-1EA9-64D5-3878-70AC32B653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6215" y="1165451"/>
            <a:ext cx="3845073" cy="180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ED6E237-DC28-3516-8E8E-F3DA85E0DB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3280" y="3305032"/>
            <a:ext cx="3336425" cy="180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042805C-3D4C-6D5A-B771-7F396DB25A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3328" y="5362788"/>
            <a:ext cx="3096377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0985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15613AA-3306-72FD-2E92-1958F55C688F}"/>
              </a:ext>
            </a:extLst>
          </p:cNvPr>
          <p:cNvSpPr txBox="1"/>
          <p:nvPr/>
        </p:nvSpPr>
        <p:spPr>
          <a:xfrm>
            <a:off x="644979" y="277585"/>
            <a:ext cx="108666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3333FF"/>
                </a:solidFill>
                <a:latin typeface="Bahnschrift" panose="020B0502040204020203" pitchFamily="34" charset="0"/>
              </a:rPr>
              <a:t>IMAGE FILTERING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004187-7AFC-8FD1-E4B2-43B49DE11C16}"/>
              </a:ext>
            </a:extLst>
          </p:cNvPr>
          <p:cNvSpPr txBox="1"/>
          <p:nvPr/>
        </p:nvSpPr>
        <p:spPr>
          <a:xfrm>
            <a:off x="644979" y="1054695"/>
            <a:ext cx="10866664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Corbel" panose="020B050302020402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Gaussian filters &amp; their derivatives –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8C8247A-B4AC-1DCA-BF53-2854CEB63D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643" y="1841565"/>
            <a:ext cx="10800000" cy="182881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87CC62-A31B-A55C-6103-BE585F865EB7}"/>
              </a:ext>
            </a:extLst>
          </p:cNvPr>
          <p:cNvSpPr txBox="1"/>
          <p:nvPr/>
        </p:nvSpPr>
        <p:spPr>
          <a:xfrm>
            <a:off x="1012371" y="3747407"/>
            <a:ext cx="16655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3333FF"/>
                </a:solidFill>
                <a:latin typeface="Corbel" panose="020B0503020204020204" pitchFamily="34" charset="0"/>
              </a:rPr>
              <a:t>Gaussian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8D376A0-5766-A8D6-69AA-245C29E98C2E}"/>
              </a:ext>
            </a:extLst>
          </p:cNvPr>
          <p:cNvSpPr txBox="1"/>
          <p:nvPr/>
        </p:nvSpPr>
        <p:spPr>
          <a:xfrm>
            <a:off x="6640285" y="3747407"/>
            <a:ext cx="16655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3333FF"/>
                </a:solidFill>
                <a:latin typeface="Corbel" panose="020B0503020204020204" pitchFamily="34" charset="0"/>
              </a:rPr>
              <a:t>Laplacian of Gaussian (</a:t>
            </a:r>
            <a:r>
              <a:rPr lang="en-US" dirty="0" err="1">
                <a:solidFill>
                  <a:srgbClr val="3333FF"/>
                </a:solidFill>
                <a:latin typeface="Corbel" panose="020B0503020204020204" pitchFamily="34" charset="0"/>
              </a:rPr>
              <a:t>LoG</a:t>
            </a:r>
            <a:r>
              <a:rPr lang="en-US" dirty="0">
                <a:solidFill>
                  <a:srgbClr val="3333FF"/>
                </a:solidFill>
                <a:latin typeface="Corbel" panose="020B050302020402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3179984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15613AA-3306-72FD-2E92-1958F55C688F}"/>
              </a:ext>
            </a:extLst>
          </p:cNvPr>
          <p:cNvSpPr txBox="1"/>
          <p:nvPr/>
        </p:nvSpPr>
        <p:spPr>
          <a:xfrm>
            <a:off x="644979" y="277585"/>
            <a:ext cx="108666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3333FF"/>
                </a:solidFill>
                <a:latin typeface="Bahnschrift" panose="020B0502040204020203" pitchFamily="34" charset="0"/>
              </a:rPr>
              <a:t>THRESHOLDING &amp; SEGMENTATION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73D7C4-3A3A-A030-3F6D-61C4B2CAEEAA}"/>
              </a:ext>
            </a:extLst>
          </p:cNvPr>
          <p:cNvSpPr txBox="1"/>
          <p:nvPr/>
        </p:nvSpPr>
        <p:spPr>
          <a:xfrm>
            <a:off x="644979" y="1054695"/>
            <a:ext cx="10866664" cy="5021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orbel Light" panose="020B030302020402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Recall –</a:t>
            </a:r>
            <a:r>
              <a:rPr lang="en-US" sz="2400" dirty="0">
                <a:latin typeface="Corbel" panose="020B050302020402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 Thresholding creates binary images by deciding on a cutoff value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Corbel" panose="020B050302020402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Thresholding </a:t>
            </a:r>
            <a:r>
              <a:rPr lang="en-US" sz="2400" dirty="0">
                <a:solidFill>
                  <a:srgbClr val="3333FF"/>
                </a:solidFill>
                <a:latin typeface="Corbel" panose="020B050302020402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separates foreground from background</a:t>
            </a:r>
            <a:r>
              <a:rPr lang="en-US" sz="2400" dirty="0">
                <a:latin typeface="Corbel" panose="020B050302020402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 of an image</a:t>
            </a:r>
          </a:p>
          <a:p>
            <a:pPr marL="1714500" lvl="3" indent="-342900">
              <a:lnSpc>
                <a:spcPct val="150000"/>
              </a:lnSpc>
              <a:buFontTx/>
              <a:buChar char="-"/>
            </a:pP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Global thresholding vs local thresholding</a:t>
            </a:r>
            <a:endParaRPr lang="en-US" sz="2400" dirty="0">
              <a:latin typeface="Corbel" panose="020B050302020402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3333FF"/>
                </a:solidFill>
                <a:latin typeface="Corbel" panose="020B050302020402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Segmentation</a:t>
            </a:r>
            <a:r>
              <a:rPr lang="en-US" sz="2400" dirty="0">
                <a:latin typeface="Corbel" panose="020B050302020402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 = separating individual objects in an image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0" dirty="0">
                <a:solidFill>
                  <a:srgbClr val="000000"/>
                </a:solidFill>
                <a:effectLst/>
                <a:latin typeface="Corbel" panose="020B0503020204020204" pitchFamily="34" charset="0"/>
                <a:cs typeface="Latha" panose="020B0604020202020204" pitchFamily="34" charset="0"/>
              </a:rPr>
              <a:t>Automated segmentation avoids biases from manual segmentation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0" dirty="0">
                <a:solidFill>
                  <a:srgbClr val="000000"/>
                </a:solidFill>
                <a:effectLst/>
                <a:latin typeface="Corbel" panose="020B0503020204020204" pitchFamily="34" charset="0"/>
              </a:rPr>
              <a:t>The choice of threshold value is very important (</a:t>
            </a:r>
            <a:r>
              <a:rPr lang="en-US" sz="2400" b="0" dirty="0">
                <a:solidFill>
                  <a:srgbClr val="FF0000"/>
                </a:solidFill>
                <a:effectLst/>
                <a:latin typeface="Corbel Light" panose="020B0303020204020204" pitchFamily="34" charset="0"/>
              </a:rPr>
              <a:t>but often not perfect!</a:t>
            </a:r>
            <a:r>
              <a:rPr lang="en-US" sz="2400" b="0" dirty="0">
                <a:solidFill>
                  <a:srgbClr val="000000"/>
                </a:solidFill>
                <a:effectLst/>
                <a:latin typeface="Corbel" panose="020B0503020204020204" pitchFamily="34" charset="0"/>
              </a:rPr>
              <a:t>)</a:t>
            </a:r>
          </a:p>
          <a:p>
            <a:pPr marL="1714500" lvl="3" indent="-342900">
              <a:lnSpc>
                <a:spcPct val="150000"/>
              </a:lnSpc>
              <a:buFontTx/>
              <a:buChar char="-"/>
            </a:pPr>
            <a:r>
              <a:rPr lang="en-US" sz="2400" b="0" dirty="0">
                <a:solidFill>
                  <a:srgbClr val="FF0000"/>
                </a:solidFill>
                <a:effectLst/>
                <a:latin typeface="Corbel" panose="020B0503020204020204" pitchFamily="34" charset="0"/>
              </a:rPr>
              <a:t>Too high threshold</a:t>
            </a:r>
            <a:r>
              <a:rPr lang="en-US" sz="2400" b="0" dirty="0">
                <a:solidFill>
                  <a:schemeClr val="bg1">
                    <a:lumMod val="65000"/>
                  </a:schemeClr>
                </a:solidFill>
                <a:effectLst/>
                <a:latin typeface="Corbel" panose="020B0503020204020204" pitchFamily="34" charset="0"/>
              </a:rPr>
              <a:t> = object size reduced, some objects lost</a:t>
            </a:r>
          </a:p>
          <a:p>
            <a:pPr marL="1714500" lvl="3" indent="-342900">
              <a:lnSpc>
                <a:spcPct val="150000"/>
              </a:lnSpc>
              <a:buFontTx/>
              <a:buChar char="-"/>
            </a:pPr>
            <a:r>
              <a:rPr lang="en-US" sz="2400" b="0" dirty="0">
                <a:solidFill>
                  <a:srgbClr val="FF0000"/>
                </a:solidFill>
                <a:effectLst/>
                <a:latin typeface="Corbel" panose="020B0503020204020204" pitchFamily="34" charset="0"/>
              </a:rPr>
              <a:t>Too low threshold</a:t>
            </a:r>
            <a:r>
              <a:rPr lang="en-US" sz="2400" b="0" dirty="0">
                <a:solidFill>
                  <a:schemeClr val="bg1">
                    <a:lumMod val="65000"/>
                  </a:schemeClr>
                </a:solidFill>
                <a:effectLst/>
                <a:latin typeface="Corbel" panose="020B0503020204020204" pitchFamily="34" charset="0"/>
              </a:rPr>
              <a:t> = object size increased, some objects merged</a:t>
            </a:r>
            <a:endParaRPr lang="en-US" sz="2400" b="0" dirty="0">
              <a:solidFill>
                <a:schemeClr val="bg1">
                  <a:lumMod val="65000"/>
                </a:schemeClr>
              </a:solidFill>
              <a:effectLst/>
              <a:latin typeface="Corbel" panose="020B0503020204020204" pitchFamily="34" charset="0"/>
              <a:cs typeface="Latha" panose="020B0604020202020204" pitchFamily="34" charset="0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Corbel" panose="020B0503020204020204" pitchFamily="34" charset="0"/>
                <a:cs typeface="Latha" panose="020B0604020202020204" pitchFamily="34" charset="0"/>
              </a:rPr>
              <a:t>Different thresholding algorithms suit different histogram distributions</a:t>
            </a:r>
            <a:endParaRPr lang="en-US" sz="2400" b="0" dirty="0">
              <a:solidFill>
                <a:srgbClr val="000000"/>
              </a:solidFill>
              <a:effectLst/>
              <a:latin typeface="Corbel" panose="020B0503020204020204" pitchFamily="34" charset="0"/>
              <a:cs typeface="Lath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79832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15613AA-3306-72FD-2E92-1958F55C688F}"/>
              </a:ext>
            </a:extLst>
          </p:cNvPr>
          <p:cNvSpPr txBox="1"/>
          <p:nvPr/>
        </p:nvSpPr>
        <p:spPr>
          <a:xfrm>
            <a:off x="644979" y="277585"/>
            <a:ext cx="108666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3333FF"/>
                </a:solidFill>
                <a:latin typeface="Bahnschrift" panose="020B0502040204020203" pitchFamily="34" charset="0"/>
              </a:rPr>
              <a:t>THRESHOLDING &amp; SEGMENTATION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73D7C4-3A3A-A030-3F6D-61C4B2CAEEAA}"/>
              </a:ext>
            </a:extLst>
          </p:cNvPr>
          <p:cNvSpPr txBox="1"/>
          <p:nvPr/>
        </p:nvSpPr>
        <p:spPr>
          <a:xfrm>
            <a:off x="644979" y="1054695"/>
            <a:ext cx="10866664" cy="55750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Corbel Light" panose="020B030302020402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Recall –</a:t>
            </a:r>
            <a:r>
              <a:rPr lang="en-US" sz="2400" dirty="0">
                <a:solidFill>
                  <a:schemeClr val="bg1"/>
                </a:solidFill>
                <a:latin typeface="Corbel" panose="020B050302020402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 Thresholding creates binary images by deciding on a cutoff value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Corbel" panose="020B050302020402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Thresholding separates foreground from background of an image</a:t>
            </a:r>
          </a:p>
          <a:p>
            <a:pPr marL="1714500" lvl="3" indent="-342900">
              <a:lnSpc>
                <a:spcPct val="150000"/>
              </a:lnSpc>
              <a:buFontTx/>
              <a:buChar char="-"/>
            </a:pPr>
            <a:r>
              <a:rPr lang="en-US" sz="2400" dirty="0">
                <a:solidFill>
                  <a:schemeClr val="bg1"/>
                </a:solidFill>
                <a:latin typeface="Corbel" panose="020B050302020402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Global thresholding vs local thresholding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  <a:latin typeface="Corbel" panose="020B050302020402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Segmentation</a:t>
            </a:r>
            <a:r>
              <a:rPr lang="en-US" sz="2400" dirty="0">
                <a:solidFill>
                  <a:schemeClr val="bg1"/>
                </a:solidFill>
                <a:latin typeface="Corbel" panose="020B050302020402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 = separating individual objects in an image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dirty="0">
              <a:latin typeface="Corbel" panose="020B050302020402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Corbel" panose="020B050302020402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Here is some theory for four different thresholding algorithms –</a:t>
            </a:r>
          </a:p>
          <a:p>
            <a:pPr marL="1714500" lvl="3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3333FF"/>
                </a:solidFill>
                <a:latin typeface="Corbel" panose="020B050302020402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Mean thresholding</a:t>
            </a:r>
            <a:r>
              <a:rPr lang="en-US" sz="2400" dirty="0">
                <a:latin typeface="Corbel" panose="020B050302020402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 – simple pixel average, </a:t>
            </a:r>
            <a:r>
              <a:rPr lang="en-US" sz="2400" dirty="0">
                <a:solidFill>
                  <a:srgbClr val="FF0000"/>
                </a:solidFill>
                <a:latin typeface="Corbel" panose="020B050302020402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you may get lucky!</a:t>
            </a:r>
          </a:p>
          <a:p>
            <a:pPr marL="1714500" lvl="3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3333FF"/>
                </a:solidFill>
                <a:latin typeface="Corbel" panose="020B050302020402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Minimum</a:t>
            </a:r>
            <a:r>
              <a:rPr lang="en-US" sz="2400" dirty="0">
                <a:latin typeface="Corbel" panose="020B050302020402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 – best for bimodal histograms </a:t>
            </a:r>
            <a:r>
              <a:rPr lang="en-US" sz="2400" dirty="0">
                <a:solidFill>
                  <a:srgbClr val="FF0000"/>
                </a:solidFill>
                <a:latin typeface="Corbel" panose="020B050302020402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(may fail to converge!)</a:t>
            </a:r>
          </a:p>
          <a:p>
            <a:pPr marL="1714500" lvl="3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3333FF"/>
                </a:solidFill>
                <a:latin typeface="Corbel" panose="020B050302020402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Triangle</a:t>
            </a:r>
            <a:r>
              <a:rPr lang="en-US" sz="2400" dirty="0">
                <a:latin typeface="Corbel" panose="020B050302020402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 – best for eliminating a dominant background with low signal</a:t>
            </a:r>
          </a:p>
          <a:p>
            <a:pPr marL="1714500" lvl="3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3333FF"/>
                </a:solidFill>
                <a:latin typeface="Corbel" panose="020B050302020402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Otsu</a:t>
            </a:r>
            <a:r>
              <a:rPr lang="en-US" sz="2400" dirty="0">
                <a:latin typeface="Corbel" panose="020B050302020402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 – best for separating bimodal histogram with deep valley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F8E4EB2-573A-2103-C5F6-EEA954A603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238" r="68028"/>
          <a:stretch/>
        </p:blipFill>
        <p:spPr bwMode="auto">
          <a:xfrm>
            <a:off x="1503817" y="1458220"/>
            <a:ext cx="2398712" cy="2281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29D4A72-12C1-8509-27C9-099684519C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703" t="65357"/>
          <a:stretch/>
        </p:blipFill>
        <p:spPr bwMode="auto">
          <a:xfrm>
            <a:off x="4302578" y="1412419"/>
            <a:ext cx="2508704" cy="2375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EBC9A4D-7BFE-F23F-180D-5ABC7A5BEF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26" b="1"/>
          <a:stretch/>
        </p:blipFill>
        <p:spPr bwMode="auto">
          <a:xfrm>
            <a:off x="7211330" y="1507204"/>
            <a:ext cx="3192236" cy="2281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612FE05-2FF4-D77B-5DC4-1C4AB81B7B8E}"/>
              </a:ext>
            </a:extLst>
          </p:cNvPr>
          <p:cNvSpPr txBox="1"/>
          <p:nvPr/>
        </p:nvSpPr>
        <p:spPr>
          <a:xfrm>
            <a:off x="2106385" y="1137872"/>
            <a:ext cx="16655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3333FF"/>
                </a:solidFill>
                <a:latin typeface="Corbel" panose="020B0503020204020204" pitchFamily="34" charset="0"/>
              </a:rPr>
              <a:t>Minimum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2F014C-5F7F-66FA-7F20-20F4A0DEA89C}"/>
              </a:ext>
            </a:extLst>
          </p:cNvPr>
          <p:cNvSpPr txBox="1"/>
          <p:nvPr/>
        </p:nvSpPr>
        <p:spPr>
          <a:xfrm>
            <a:off x="4724172" y="1137872"/>
            <a:ext cx="16655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3333FF"/>
                </a:solidFill>
                <a:latin typeface="Corbel" panose="020B0503020204020204" pitchFamily="34" charset="0"/>
              </a:rPr>
              <a:t>Triangle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A7ADD6-AB7F-71CD-DF31-345138B95E7E}"/>
              </a:ext>
            </a:extLst>
          </p:cNvPr>
          <p:cNvSpPr txBox="1"/>
          <p:nvPr/>
        </p:nvSpPr>
        <p:spPr>
          <a:xfrm>
            <a:off x="7974691" y="1137872"/>
            <a:ext cx="16655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3333FF"/>
                </a:solidFill>
                <a:latin typeface="Corbel" panose="020B0503020204020204" pitchFamily="34" charset="0"/>
              </a:rPr>
              <a:t>Otsu</a:t>
            </a:r>
          </a:p>
        </p:txBody>
      </p:sp>
    </p:spTree>
    <p:extLst>
      <p:ext uri="{BB962C8B-B14F-4D97-AF65-F5344CB8AC3E}">
        <p14:creationId xmlns:p14="http://schemas.microsoft.com/office/powerpoint/2010/main" val="2579970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15613AA-3306-72FD-2E92-1958F55C688F}"/>
              </a:ext>
            </a:extLst>
          </p:cNvPr>
          <p:cNvSpPr txBox="1"/>
          <p:nvPr/>
        </p:nvSpPr>
        <p:spPr>
          <a:xfrm>
            <a:off x="644979" y="277585"/>
            <a:ext cx="108666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3333FF"/>
                </a:solidFill>
                <a:latin typeface="Bahnschrift" panose="020B0502040204020203" pitchFamily="34" charset="0"/>
              </a:rPr>
              <a:t>MORPHOLOGICAL OPERATIONS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6BB8A1A-4BFC-C80F-557F-FA4D2CE38FF3}"/>
              </a:ext>
            </a:extLst>
          </p:cNvPr>
          <p:cNvSpPr txBox="1"/>
          <p:nvPr/>
        </p:nvSpPr>
        <p:spPr>
          <a:xfrm>
            <a:off x="644978" y="1054695"/>
            <a:ext cx="11175719" cy="55750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Corbel" panose="020B050302020402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Connected components – contiguous areas of bright pixels in binary image</a:t>
            </a:r>
          </a:p>
          <a:p>
            <a:pPr marL="1714500" lvl="3" indent="-342900">
              <a:lnSpc>
                <a:spcPct val="150000"/>
              </a:lnSpc>
              <a:buFontTx/>
              <a:buChar char="-"/>
            </a:pPr>
            <a:r>
              <a:rPr lang="en-US" sz="2400" dirty="0">
                <a:latin typeface="Corbel Light" panose="020B030302020402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4-connected (1-connectivity) = top, bottom, and sides only</a:t>
            </a:r>
          </a:p>
          <a:p>
            <a:pPr marL="1714500" lvl="3" indent="-342900">
              <a:lnSpc>
                <a:spcPct val="150000"/>
              </a:lnSpc>
              <a:buFontTx/>
              <a:buChar char="-"/>
            </a:pPr>
            <a:r>
              <a:rPr lang="en-US" sz="2400" dirty="0">
                <a:latin typeface="Corbel Light" panose="020B030302020402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8-connected (2-connectivity) = allows connection along diagonal </a:t>
            </a:r>
            <a:r>
              <a:rPr lang="en-US" sz="2400" dirty="0" err="1">
                <a:latin typeface="Corbel Light" panose="020B030302020402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neighbours</a:t>
            </a:r>
            <a:endParaRPr lang="en-US" sz="2400" dirty="0">
              <a:latin typeface="Corbel Light" panose="020B030302020402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marL="1714500" lvl="3" indent="-342900">
              <a:lnSpc>
                <a:spcPct val="150000"/>
              </a:lnSpc>
              <a:buFontTx/>
              <a:buChar char="-"/>
            </a:pPr>
            <a:endParaRPr lang="en-US" sz="2400" dirty="0">
              <a:latin typeface="Corbel Light" panose="020B030302020402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marL="1714500" lvl="3" indent="-342900">
              <a:lnSpc>
                <a:spcPct val="150000"/>
              </a:lnSpc>
              <a:buFontTx/>
              <a:buChar char="-"/>
            </a:pPr>
            <a:endParaRPr lang="en-US" sz="2400" dirty="0">
              <a:latin typeface="Corbel Light" panose="020B030302020402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marL="1714500" lvl="3" indent="-342900">
              <a:lnSpc>
                <a:spcPct val="150000"/>
              </a:lnSpc>
              <a:buFontTx/>
              <a:buChar char="-"/>
            </a:pPr>
            <a:endParaRPr lang="en-US" sz="2400" dirty="0">
              <a:latin typeface="Corbel Light" panose="020B030302020402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Corbel" panose="020B050302020402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Segmentation yields a binary mask with connected components</a:t>
            </a:r>
          </a:p>
          <a:p>
            <a:pPr marL="1714500" lvl="3" indent="-342900">
              <a:lnSpc>
                <a:spcPct val="150000"/>
              </a:lnSpc>
              <a:buFontTx/>
              <a:buChar char="-"/>
            </a:pPr>
            <a:r>
              <a:rPr lang="en-US" sz="2400" dirty="0">
                <a:solidFill>
                  <a:srgbClr val="FF0000"/>
                </a:solidFill>
                <a:latin typeface="Corbel" panose="020B050302020402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Inaccuracies – components may either overlap or be broken up</a:t>
            </a:r>
          </a:p>
          <a:p>
            <a:pPr marL="1714500" lvl="3" indent="-342900">
              <a:lnSpc>
                <a:spcPct val="150000"/>
              </a:lnSpc>
              <a:buFontTx/>
              <a:buChar char="-"/>
            </a:pPr>
            <a:r>
              <a:rPr lang="en-US" sz="2400" dirty="0">
                <a:solidFill>
                  <a:srgbClr val="3333FF"/>
                </a:solidFill>
                <a:latin typeface="Corbel" panose="020B050302020402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Morphological operations allow us to adjust connected components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3333FF"/>
                </a:solidFill>
                <a:latin typeface="Corbel" panose="020B050302020402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Structural element (</a:t>
            </a:r>
            <a:r>
              <a:rPr lang="en-US" sz="2400" dirty="0" err="1">
                <a:solidFill>
                  <a:srgbClr val="3333FF"/>
                </a:solidFill>
                <a:latin typeface="Corbel" panose="020B050302020402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strel</a:t>
            </a:r>
            <a:r>
              <a:rPr lang="en-US" sz="2400" dirty="0">
                <a:solidFill>
                  <a:srgbClr val="3333FF"/>
                </a:solidFill>
                <a:latin typeface="Corbel" panose="020B050302020402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)</a:t>
            </a:r>
            <a:r>
              <a:rPr lang="en-US" sz="2400" dirty="0">
                <a:latin typeface="Corbel" panose="020B050302020402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 – “kernel” for morphological operations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ADCFE4-7B80-8402-6FBA-D78EF2C50A02}"/>
              </a:ext>
            </a:extLst>
          </p:cNvPr>
          <p:cNvSpPr txBox="1"/>
          <p:nvPr/>
        </p:nvSpPr>
        <p:spPr>
          <a:xfrm>
            <a:off x="4897198" y="2741397"/>
            <a:ext cx="609463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1-connectivity      2-connectivity</a:t>
            </a:r>
          </a:p>
          <a:p>
            <a:r>
              <a:rPr lang="en-US" dirty="0"/>
              <a:t>       [ ]                          [ ]  [ ]  [ ]</a:t>
            </a:r>
          </a:p>
          <a:p>
            <a:r>
              <a:rPr lang="en-US" dirty="0"/>
              <a:t>        |                             \  |  /</a:t>
            </a:r>
          </a:p>
          <a:p>
            <a:r>
              <a:rPr lang="en-US" dirty="0"/>
              <a:t> [ ]--[x]--[ ]                 [ ]--[x]--[ ]</a:t>
            </a:r>
          </a:p>
          <a:p>
            <a:r>
              <a:rPr lang="en-US" dirty="0"/>
              <a:t>        |                             /  |  \</a:t>
            </a:r>
          </a:p>
          <a:p>
            <a:r>
              <a:rPr lang="en-US" dirty="0"/>
              <a:t>       [ ]                          [ ]  [ ]  [ ]</a:t>
            </a:r>
          </a:p>
        </p:txBody>
      </p:sp>
    </p:spTree>
    <p:extLst>
      <p:ext uri="{BB962C8B-B14F-4D97-AF65-F5344CB8AC3E}">
        <p14:creationId xmlns:p14="http://schemas.microsoft.com/office/powerpoint/2010/main" val="257613315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15613AA-3306-72FD-2E92-1958F55C688F}"/>
              </a:ext>
            </a:extLst>
          </p:cNvPr>
          <p:cNvSpPr txBox="1"/>
          <p:nvPr/>
        </p:nvSpPr>
        <p:spPr>
          <a:xfrm>
            <a:off x="644979" y="277585"/>
            <a:ext cx="108666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3333FF"/>
                </a:solidFill>
                <a:latin typeface="Bahnschrift" panose="020B0502040204020203" pitchFamily="34" charset="0"/>
              </a:rPr>
              <a:t>MORPHOLOGICAL OPERATIONS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6BB8A1A-4BFC-C80F-557F-FA4D2CE38FF3}"/>
              </a:ext>
            </a:extLst>
          </p:cNvPr>
          <p:cNvSpPr txBox="1"/>
          <p:nvPr/>
        </p:nvSpPr>
        <p:spPr>
          <a:xfrm>
            <a:off x="644979" y="1054695"/>
            <a:ext cx="10866664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3333FF"/>
                </a:solidFill>
                <a:latin typeface="Corbel" panose="020B050302020402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Structural element (</a:t>
            </a:r>
            <a:r>
              <a:rPr lang="en-US" sz="2400" dirty="0" err="1">
                <a:solidFill>
                  <a:srgbClr val="3333FF"/>
                </a:solidFill>
                <a:latin typeface="Corbel" panose="020B050302020402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strel</a:t>
            </a:r>
            <a:r>
              <a:rPr lang="en-US" sz="2400" dirty="0">
                <a:solidFill>
                  <a:srgbClr val="3333FF"/>
                </a:solidFill>
                <a:latin typeface="Corbel" panose="020B050302020402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)</a:t>
            </a:r>
            <a:r>
              <a:rPr lang="en-US" sz="2400" dirty="0">
                <a:latin typeface="Corbel" panose="020B050302020402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 – “kernel” for morphological operations</a:t>
            </a:r>
          </a:p>
        </p:txBody>
      </p:sp>
      <p:pic>
        <p:nvPicPr>
          <p:cNvPr id="2050" name="Picture 2" descr="square(15), rectangle(15, 10), diamond(7), disk(7), octagon(7, 4), star(5), cube(11), octahedron(5), ball(5)">
            <a:extLst>
              <a:ext uri="{FF2B5EF4-FFF2-40B4-BE49-F238E27FC236}">
                <a16:creationId xmlns:a16="http://schemas.microsoft.com/office/drawing/2014/main" id="{450675C5-F93C-4906-ACF1-F75686D2B8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8311" y="1774546"/>
            <a:ext cx="4680000" cy="46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33221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FF27ACF-A969-FA00-A442-F33E02EBAAD3}"/>
              </a:ext>
            </a:extLst>
          </p:cNvPr>
          <p:cNvSpPr txBox="1"/>
          <p:nvPr/>
        </p:nvSpPr>
        <p:spPr>
          <a:xfrm>
            <a:off x="644979" y="277585"/>
            <a:ext cx="108666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3333FF"/>
                </a:solidFill>
                <a:latin typeface="Bahnschrift" panose="020B0502040204020203" pitchFamily="34" charset="0"/>
              </a:rPr>
              <a:t>COURSEWORK &amp; GRADING POLICIES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6B4F46E-D148-45CB-1797-2C421DEAE0E5}"/>
              </a:ext>
            </a:extLst>
          </p:cNvPr>
          <p:cNvSpPr txBox="1"/>
          <p:nvPr/>
        </p:nvSpPr>
        <p:spPr>
          <a:xfrm>
            <a:off x="644979" y="964740"/>
            <a:ext cx="10710183" cy="55846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lvl="1" indent="-457200">
              <a:lnSpc>
                <a:spcPct val="150000"/>
              </a:lnSpc>
              <a:buAutoNum type="arabicPeriod"/>
            </a:pPr>
            <a:r>
              <a:rPr lang="en-US" sz="2000" dirty="0">
                <a:effectLst/>
                <a:latin typeface="Corbel Light" panose="020B030302020402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We will work entirely in this </a:t>
            </a:r>
            <a:r>
              <a:rPr lang="en-US" sz="2000" dirty="0">
                <a:effectLst/>
                <a:latin typeface="Corbel" panose="020B050302020402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online Google Co-Lab notebook</a:t>
            </a:r>
            <a:r>
              <a:rPr lang="en-US" sz="2000" dirty="0">
                <a:effectLst/>
                <a:latin typeface="Corbel Light" panose="020B030302020402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.</a:t>
            </a:r>
            <a:br>
              <a:rPr lang="en-US" sz="2000" dirty="0">
                <a:effectLst/>
                <a:latin typeface="Corbel Light" panose="020B0303020204020204" pitchFamily="34" charset="0"/>
                <a:ea typeface="Calibri" panose="020F0502020204030204" pitchFamily="34" charset="0"/>
                <a:cs typeface="Latha" panose="020B0604020202020204" pitchFamily="34" charset="0"/>
              </a:rPr>
            </a:br>
            <a:r>
              <a:rPr lang="en-US" sz="2000" dirty="0">
                <a:effectLst/>
                <a:latin typeface="Corbel Light" panose="020B030302020402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This will be both your course “textbook” and “workbook”.</a:t>
            </a:r>
          </a:p>
          <a:p>
            <a:pPr marL="914400" lvl="1" indent="-457200">
              <a:lnSpc>
                <a:spcPct val="150000"/>
              </a:lnSpc>
              <a:buAutoNum type="arabicPeriod"/>
            </a:pPr>
            <a:endParaRPr lang="en-US" sz="1000" dirty="0">
              <a:effectLst/>
              <a:latin typeface="Corbel Light" panose="020B030302020402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marL="914400" lvl="1" indent="-457200">
              <a:lnSpc>
                <a:spcPct val="150000"/>
              </a:lnSpc>
              <a:buAutoNum type="arabicPeriod"/>
            </a:pPr>
            <a:r>
              <a:rPr lang="en-US" sz="2000" dirty="0">
                <a:effectLst/>
                <a:latin typeface="Corbel Light" panose="020B030302020402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Each day has a </a:t>
            </a:r>
            <a:r>
              <a:rPr lang="en-US" sz="2000" dirty="0">
                <a:effectLst/>
                <a:latin typeface="Corbel" panose="020B050302020402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take-home quiz</a:t>
            </a:r>
            <a:r>
              <a:rPr lang="en-US" sz="2000" dirty="0">
                <a:effectLst/>
                <a:latin typeface="Corbel Light" panose="020B030302020402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 – open-book, open-notes, open-Google-search!</a:t>
            </a:r>
            <a:br>
              <a:rPr lang="en-US" sz="2000" dirty="0">
                <a:effectLst/>
                <a:latin typeface="Corbel Light" panose="020B0303020204020204" pitchFamily="34" charset="0"/>
                <a:ea typeface="Calibri" panose="020F0502020204030204" pitchFamily="34" charset="0"/>
                <a:cs typeface="Latha" panose="020B0604020202020204" pitchFamily="34" charset="0"/>
              </a:rPr>
            </a:br>
            <a:r>
              <a:rPr lang="en-US" sz="2000" dirty="0">
                <a:effectLst/>
                <a:latin typeface="Corbel Light" panose="020B030302020402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Fill in and email me your answer sheets </a:t>
            </a:r>
            <a:r>
              <a:rPr lang="en-US" sz="2000" dirty="0">
                <a:effectLst/>
                <a:latin typeface="Corbel" panose="020B050302020402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before 8.30AM next morning</a:t>
            </a:r>
            <a:r>
              <a:rPr lang="en-US" sz="2000" dirty="0">
                <a:effectLst/>
                <a:latin typeface="Corbel Light" panose="020B030302020402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. (Day 3 = in-class quiz)</a:t>
            </a:r>
          </a:p>
          <a:p>
            <a:pPr marL="914400" lvl="1" indent="-457200">
              <a:lnSpc>
                <a:spcPct val="150000"/>
              </a:lnSpc>
              <a:buAutoNum type="arabicPeriod"/>
            </a:pPr>
            <a:endParaRPr lang="en-US" sz="1000" dirty="0">
              <a:effectLst/>
              <a:latin typeface="Corbel Light" panose="020B030302020402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marL="914400" lvl="1" indent="-457200">
              <a:lnSpc>
                <a:spcPct val="150000"/>
              </a:lnSpc>
              <a:buAutoNum type="arabicPeriod"/>
            </a:pPr>
            <a:r>
              <a:rPr lang="en-US" sz="2000" dirty="0">
                <a:latin typeface="Corbel Light" panose="020B030302020402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You may NOT consult another student on the quiz questions, nor post your questions on stack-exchange, Quora, or any homework help sites.</a:t>
            </a:r>
          </a:p>
          <a:p>
            <a:pPr marL="914400" lvl="1" indent="-457200">
              <a:lnSpc>
                <a:spcPct val="150000"/>
              </a:lnSpc>
              <a:buAutoNum type="arabicPeriod"/>
            </a:pPr>
            <a:endParaRPr lang="en-US" sz="1000" dirty="0">
              <a:latin typeface="Corbel Light" panose="020B030302020402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marL="914400" lvl="1" indent="-457200">
              <a:lnSpc>
                <a:spcPct val="150000"/>
              </a:lnSpc>
              <a:buFontTx/>
              <a:buAutoNum type="arabicPeriod"/>
            </a:pPr>
            <a:r>
              <a:rPr lang="en-US" sz="2000" dirty="0">
                <a:latin typeface="Corbel Light" panose="020B030302020402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We will discuss the answers in class the next day. Minimum score in this course can be 50%!!</a:t>
            </a:r>
            <a:br>
              <a:rPr lang="en-US" sz="2000" dirty="0">
                <a:latin typeface="Corbel Light" panose="020B0303020204020204" pitchFamily="34" charset="0"/>
                <a:ea typeface="Calibri" panose="020F0502020204030204" pitchFamily="34" charset="0"/>
                <a:cs typeface="Latha" panose="020B0604020202020204" pitchFamily="34" charset="0"/>
              </a:rPr>
            </a:br>
            <a:r>
              <a:rPr lang="en-US" sz="2000" dirty="0">
                <a:solidFill>
                  <a:srgbClr val="FF0000"/>
                </a:solidFill>
                <a:latin typeface="Corbel" panose="020B050302020402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For every question you get wrong, if you submit another answer sheet writing down WHY your answer was wrong, you will get half-credit!</a:t>
            </a:r>
          </a:p>
          <a:p>
            <a:pPr marL="914400" lvl="1" indent="-457200">
              <a:lnSpc>
                <a:spcPct val="150000"/>
              </a:lnSpc>
              <a:buFontTx/>
              <a:buAutoNum type="arabicPeriod"/>
            </a:pPr>
            <a:endParaRPr lang="en-US" sz="1000" dirty="0">
              <a:latin typeface="Corbel Light" panose="020B030302020402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marL="914400" lvl="1" indent="-457200">
              <a:lnSpc>
                <a:spcPct val="150000"/>
              </a:lnSpc>
              <a:buAutoNum type="arabicPeriod"/>
            </a:pPr>
            <a:r>
              <a:rPr lang="en-US" sz="2000" dirty="0">
                <a:latin typeface="Corbel Light" panose="020B030302020402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Grading is on an absolute scale. </a:t>
            </a:r>
            <a:r>
              <a:rPr lang="en-US" sz="2000" dirty="0">
                <a:latin typeface="Corbel" panose="020B050302020402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&lt;40% = fail, 40-55% = D, 55-70% = C, 70-85% = B, &gt;85% = A.</a:t>
            </a:r>
          </a:p>
        </p:txBody>
      </p:sp>
    </p:spTree>
    <p:extLst>
      <p:ext uri="{BB962C8B-B14F-4D97-AF65-F5344CB8AC3E}">
        <p14:creationId xmlns:p14="http://schemas.microsoft.com/office/powerpoint/2010/main" val="186937089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15613AA-3306-72FD-2E92-1958F55C688F}"/>
              </a:ext>
            </a:extLst>
          </p:cNvPr>
          <p:cNvSpPr txBox="1"/>
          <p:nvPr/>
        </p:nvSpPr>
        <p:spPr>
          <a:xfrm>
            <a:off x="644979" y="277585"/>
            <a:ext cx="108666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3333FF"/>
                </a:solidFill>
                <a:latin typeface="Bahnschrift" panose="020B0502040204020203" pitchFamily="34" charset="0"/>
              </a:rPr>
              <a:t>MORPHOLOGICAL OPERATIONS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6BB8A1A-4BFC-C80F-557F-FA4D2CE38FF3}"/>
              </a:ext>
            </a:extLst>
          </p:cNvPr>
          <p:cNvSpPr txBox="1"/>
          <p:nvPr/>
        </p:nvSpPr>
        <p:spPr>
          <a:xfrm>
            <a:off x="644979" y="1054695"/>
            <a:ext cx="10866664" cy="55750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3333FF"/>
                </a:solidFill>
                <a:latin typeface="Corbel" panose="020B050302020402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Erosion</a:t>
            </a:r>
            <a:r>
              <a:rPr lang="en-US" sz="2400" dirty="0">
                <a:latin typeface="Corbel" panose="020B050302020402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 = min-filter with </a:t>
            </a:r>
            <a:r>
              <a:rPr lang="en-US" sz="2400" dirty="0" err="1">
                <a:latin typeface="Corbel" panose="020B050302020402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strel</a:t>
            </a:r>
            <a:r>
              <a:rPr lang="en-US" sz="2400" dirty="0">
                <a:latin typeface="Corbel" panose="020B050302020402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 kernel, reduces bright areas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3333FF"/>
                </a:solidFill>
                <a:latin typeface="Corbel" panose="020B050302020402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Dilation</a:t>
            </a:r>
            <a:r>
              <a:rPr lang="en-US" sz="2400" dirty="0">
                <a:latin typeface="Corbel" panose="020B050302020402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 = max-filter with </a:t>
            </a:r>
            <a:r>
              <a:rPr lang="en-US" sz="2400" dirty="0" err="1">
                <a:latin typeface="Corbel" panose="020B050302020402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strel</a:t>
            </a:r>
            <a:r>
              <a:rPr lang="en-US" sz="2400" dirty="0">
                <a:latin typeface="Corbel" panose="020B050302020402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-kernel, expands bright areas</a:t>
            </a:r>
            <a:br>
              <a:rPr lang="en-US" sz="2400" dirty="0">
                <a:latin typeface="Corbel" panose="020B0503020204020204" pitchFamily="34" charset="0"/>
                <a:ea typeface="Calibri" panose="020F0502020204030204" pitchFamily="34" charset="0"/>
                <a:cs typeface="Latha" panose="020B0604020202020204" pitchFamily="34" charset="0"/>
              </a:rPr>
            </a:br>
            <a:r>
              <a:rPr lang="en-US" sz="2400" dirty="0">
                <a:solidFill>
                  <a:srgbClr val="FF0000"/>
                </a:solidFill>
                <a:latin typeface="Corbel Light" panose="020B030302020402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Erosion &amp; dilation may preserve neither areas nor # of CCs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3333FF"/>
                </a:solidFill>
                <a:latin typeface="Corbel" panose="020B050302020402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Opening</a:t>
            </a:r>
            <a:r>
              <a:rPr lang="en-US" sz="2400" dirty="0">
                <a:latin typeface="Corbel" panose="020B050302020402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 = Erosion then dilation (same </a:t>
            </a:r>
            <a:r>
              <a:rPr lang="en-US" sz="2400" dirty="0" err="1">
                <a:latin typeface="Corbel" panose="020B050302020402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strel</a:t>
            </a:r>
            <a:r>
              <a:rPr lang="en-US" sz="2400" dirty="0">
                <a:latin typeface="Corbel" panose="020B050302020402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), disconnects CCs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3333FF"/>
                </a:solidFill>
                <a:latin typeface="Corbel" panose="020B050302020402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Closing</a:t>
            </a:r>
            <a:r>
              <a:rPr lang="en-US" sz="2400" dirty="0">
                <a:latin typeface="Corbel" panose="020B050302020402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 = Dilation then erosion (same </a:t>
            </a:r>
            <a:r>
              <a:rPr lang="en-US" sz="2400" dirty="0" err="1">
                <a:latin typeface="Corbel" panose="020B050302020402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strel</a:t>
            </a:r>
            <a:r>
              <a:rPr lang="en-US" sz="2400" dirty="0">
                <a:latin typeface="Corbel" panose="020B050302020402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), merges CCs</a:t>
            </a:r>
            <a:br>
              <a:rPr lang="en-US" sz="2400" dirty="0">
                <a:latin typeface="Corbel" panose="020B0503020204020204" pitchFamily="34" charset="0"/>
                <a:ea typeface="Calibri" panose="020F0502020204030204" pitchFamily="34" charset="0"/>
                <a:cs typeface="Latha" panose="020B0604020202020204" pitchFamily="34" charset="0"/>
              </a:rPr>
            </a:br>
            <a:r>
              <a:rPr lang="en-US" sz="2400" dirty="0">
                <a:solidFill>
                  <a:srgbClr val="FF0000"/>
                </a:solidFill>
                <a:latin typeface="Corbel Light" panose="020B030302020402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Opening &amp; closing approximately preserve areas while changing # of CCs</a:t>
            </a:r>
            <a:endParaRPr lang="en-US" sz="1000" dirty="0">
              <a:solidFill>
                <a:srgbClr val="FF0000"/>
              </a:solidFill>
              <a:latin typeface="Corbel Light" panose="020B030302020402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Corbel" panose="020B050302020402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Area opening / remove bright spots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Corbel" panose="020B050302020402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Area closing / fill small holes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Corbel" panose="020B050302020402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Edge finding – inner vs outer boundaries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Corbel" panose="020B050302020402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Convex hull &amp; skeletonization</a:t>
            </a:r>
          </a:p>
        </p:txBody>
      </p:sp>
    </p:spTree>
    <p:extLst>
      <p:ext uri="{BB962C8B-B14F-4D97-AF65-F5344CB8AC3E}">
        <p14:creationId xmlns:p14="http://schemas.microsoft.com/office/powerpoint/2010/main" val="132900400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15613AA-3306-72FD-2E92-1958F55C688F}"/>
              </a:ext>
            </a:extLst>
          </p:cNvPr>
          <p:cNvSpPr txBox="1"/>
          <p:nvPr/>
        </p:nvSpPr>
        <p:spPr>
          <a:xfrm>
            <a:off x="644979" y="277585"/>
            <a:ext cx="108666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3333FF"/>
                </a:solidFill>
                <a:latin typeface="Bahnschrift" panose="020B0502040204020203" pitchFamily="34" charset="0"/>
              </a:rPr>
              <a:t>FEATURE EXTRACTION &amp; OBJECT PROPERTIES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943710-9625-C795-4C64-96924F47E1B1}"/>
              </a:ext>
            </a:extLst>
          </p:cNvPr>
          <p:cNvSpPr txBox="1"/>
          <p:nvPr/>
        </p:nvSpPr>
        <p:spPr>
          <a:xfrm>
            <a:off x="644979" y="1054695"/>
            <a:ext cx="10866664" cy="5021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Corbel" panose="020B050302020402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Each connected component is labeled with an index number</a:t>
            </a:r>
          </a:p>
          <a:p>
            <a:pPr marL="1714500" lvl="3" indent="-342900">
              <a:lnSpc>
                <a:spcPct val="150000"/>
              </a:lnSpc>
              <a:buFontTx/>
              <a:buChar char="-"/>
            </a:pP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Background gets the index 0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Corbel" panose="020B050302020402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Properties – </a:t>
            </a:r>
            <a:endParaRPr lang="en-US" sz="2400" dirty="0">
              <a:solidFill>
                <a:srgbClr val="3333FF"/>
              </a:solidFill>
              <a:latin typeface="Corbel" panose="020B050302020402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marL="1714500" lvl="3" indent="-342900">
              <a:lnSpc>
                <a:spcPct val="150000"/>
              </a:lnSpc>
              <a:buFontTx/>
              <a:buChar char="-"/>
            </a:pPr>
            <a:r>
              <a:rPr lang="en-US" sz="2400" dirty="0">
                <a:solidFill>
                  <a:srgbClr val="3333FF"/>
                </a:solidFill>
                <a:latin typeface="Corbel" panose="020B050302020402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Area</a:t>
            </a:r>
          </a:p>
          <a:p>
            <a:pPr marL="1714500" lvl="3" indent="-342900">
              <a:lnSpc>
                <a:spcPct val="150000"/>
              </a:lnSpc>
              <a:buFontTx/>
              <a:buChar char="-"/>
            </a:pPr>
            <a:r>
              <a:rPr lang="en-US" sz="2400" dirty="0">
                <a:solidFill>
                  <a:srgbClr val="3333FF"/>
                </a:solidFill>
                <a:latin typeface="Corbel" panose="020B050302020402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Centroid</a:t>
            </a:r>
          </a:p>
          <a:p>
            <a:pPr marL="1714500" lvl="3" indent="-342900">
              <a:lnSpc>
                <a:spcPct val="150000"/>
              </a:lnSpc>
              <a:buFontTx/>
              <a:buChar char="-"/>
            </a:pPr>
            <a:r>
              <a:rPr lang="en-US" sz="2400" dirty="0">
                <a:solidFill>
                  <a:srgbClr val="3333FF"/>
                </a:solidFill>
                <a:latin typeface="Corbel" panose="020B050302020402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Eccentricity</a:t>
            </a:r>
          </a:p>
          <a:p>
            <a:pPr marL="1714500" lvl="3" indent="-342900">
              <a:lnSpc>
                <a:spcPct val="150000"/>
              </a:lnSpc>
              <a:buFontTx/>
              <a:buChar char="-"/>
            </a:pPr>
            <a:r>
              <a:rPr lang="en-US" sz="2400" dirty="0" err="1">
                <a:solidFill>
                  <a:srgbClr val="3333FF"/>
                </a:solidFill>
                <a:latin typeface="Corbel" panose="020B050302020402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Intensity_max</a:t>
            </a:r>
            <a:r>
              <a:rPr lang="en-US" sz="2400" dirty="0">
                <a:solidFill>
                  <a:srgbClr val="3333FF"/>
                </a:solidFill>
                <a:latin typeface="Corbel" panose="020B050302020402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, </a:t>
            </a:r>
            <a:r>
              <a:rPr lang="en-US" sz="2400" dirty="0" err="1">
                <a:solidFill>
                  <a:srgbClr val="3333FF"/>
                </a:solidFill>
                <a:latin typeface="Corbel" panose="020B050302020402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intensity_image</a:t>
            </a:r>
            <a:endParaRPr lang="en-US" sz="2400" dirty="0">
              <a:solidFill>
                <a:srgbClr val="3333FF"/>
              </a:solidFill>
              <a:latin typeface="Corbel" panose="020B050302020402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marL="1714500" lvl="3" indent="-342900">
              <a:lnSpc>
                <a:spcPct val="150000"/>
              </a:lnSpc>
              <a:buFontTx/>
              <a:buChar char="-"/>
            </a:pPr>
            <a:r>
              <a:rPr lang="en-US" sz="2400" dirty="0">
                <a:solidFill>
                  <a:srgbClr val="3333FF"/>
                </a:solidFill>
                <a:latin typeface="Corbel" panose="020B050302020402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Perimeter</a:t>
            </a:r>
          </a:p>
          <a:p>
            <a:pPr marL="1714500" lvl="3" indent="-342900">
              <a:lnSpc>
                <a:spcPct val="150000"/>
              </a:lnSpc>
              <a:buFontTx/>
              <a:buChar char="-"/>
            </a:pPr>
            <a:r>
              <a:rPr lang="en-US" sz="2400" dirty="0">
                <a:solidFill>
                  <a:srgbClr val="3333FF"/>
                </a:solidFill>
                <a:latin typeface="Corbel" panose="020B050302020402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Solidity	… </a:t>
            </a:r>
            <a:r>
              <a:rPr lang="en-US" sz="2400" dirty="0" err="1">
                <a:solidFill>
                  <a:srgbClr val="3333FF"/>
                </a:solidFill>
                <a:latin typeface="Corbel" panose="020B050302020402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etc</a:t>
            </a:r>
            <a:r>
              <a:rPr lang="en-US" sz="2400" dirty="0">
                <a:solidFill>
                  <a:srgbClr val="3333FF"/>
                </a:solidFill>
                <a:latin typeface="Corbel" panose="020B050302020402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 </a:t>
            </a:r>
            <a:r>
              <a:rPr lang="en-US" sz="2400" dirty="0" err="1">
                <a:solidFill>
                  <a:srgbClr val="3333FF"/>
                </a:solidFill>
                <a:latin typeface="Corbel" panose="020B050302020402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etc</a:t>
            </a:r>
            <a:endParaRPr lang="en-US" sz="2400" dirty="0">
              <a:solidFill>
                <a:srgbClr val="3333FF"/>
              </a:solidFill>
              <a:latin typeface="Corbel" panose="020B050302020402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144627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15613AA-3306-72FD-2E92-1958F55C688F}"/>
              </a:ext>
            </a:extLst>
          </p:cNvPr>
          <p:cNvSpPr txBox="1"/>
          <p:nvPr/>
        </p:nvSpPr>
        <p:spPr>
          <a:xfrm>
            <a:off x="644979" y="277585"/>
            <a:ext cx="108666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3333FF"/>
                </a:solidFill>
                <a:latin typeface="Bahnschrift" panose="020B0502040204020203" pitchFamily="34" charset="0"/>
              </a:rPr>
              <a:t>SIMPLE INTRO TO OBJECT TRACKING</a:t>
            </a:r>
          </a:p>
        </p:txBody>
      </p:sp>
    </p:spTree>
    <p:extLst>
      <p:ext uri="{BB962C8B-B14F-4D97-AF65-F5344CB8AC3E}">
        <p14:creationId xmlns:p14="http://schemas.microsoft.com/office/powerpoint/2010/main" val="4852922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1454A44-4AD7-7EBB-38EB-082A0EB8306E}"/>
              </a:ext>
            </a:extLst>
          </p:cNvPr>
          <p:cNvSpPr txBox="1"/>
          <p:nvPr/>
        </p:nvSpPr>
        <p:spPr>
          <a:xfrm>
            <a:off x="644979" y="277585"/>
            <a:ext cx="108666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3333FF"/>
                </a:solidFill>
                <a:latin typeface="Bahnschrift" panose="020B0502040204020203" pitchFamily="34" charset="0"/>
              </a:rPr>
              <a:t>WHY DO WE NEED IMAGE PROCESSING?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3E67FC-987E-CBF8-26BF-414683B34A52}"/>
              </a:ext>
            </a:extLst>
          </p:cNvPr>
          <p:cNvSpPr txBox="1"/>
          <p:nvPr/>
        </p:nvSpPr>
        <p:spPr>
          <a:xfrm>
            <a:off x="644979" y="923916"/>
            <a:ext cx="10710183" cy="56945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>
              <a:lnSpc>
                <a:spcPct val="150000"/>
              </a:lnSpc>
            </a:pP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After all, couldn’t we just do it all by hand?!</a:t>
            </a:r>
          </a:p>
          <a:p>
            <a:pPr lvl="1" algn="ctr">
              <a:lnSpc>
                <a:spcPct val="150000"/>
              </a:lnSpc>
            </a:pP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  <a:latin typeface="Corbel" panose="020B050302020402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lvl="1">
              <a:lnSpc>
                <a:spcPct val="150000"/>
              </a:lnSpc>
            </a:pPr>
            <a:r>
              <a:rPr lang="en-US" sz="2000" b="1" dirty="0">
                <a:latin typeface="Corbel" panose="020B050302020402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Take a look at the following image of nuclei within a bunch of cells.</a:t>
            </a:r>
            <a:br>
              <a:rPr lang="en-US" sz="2000" b="1" dirty="0">
                <a:latin typeface="Corbel" panose="020B0503020204020204" pitchFamily="34" charset="0"/>
                <a:ea typeface="Calibri" panose="020F0502020204030204" pitchFamily="34" charset="0"/>
                <a:cs typeface="Latha" panose="020B0604020202020204" pitchFamily="34" charset="0"/>
              </a:rPr>
            </a:br>
            <a:r>
              <a:rPr lang="en-US" sz="2000" b="1" dirty="0">
                <a:latin typeface="Corbel" panose="020B050302020402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Say, you want to get size &amp; brightness of each nucleus, to determine if it’s dividing or not!</a:t>
            </a:r>
          </a:p>
          <a:p>
            <a:pPr lvl="1">
              <a:lnSpc>
                <a:spcPct val="150000"/>
              </a:lnSpc>
            </a:pPr>
            <a:endParaRPr lang="en-US" sz="1000" b="1" dirty="0">
              <a:latin typeface="Corbel" panose="020B050302020402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lvl="1">
              <a:lnSpc>
                <a:spcPct val="150000"/>
              </a:lnSpc>
            </a:pPr>
            <a:r>
              <a:rPr lang="en-US" sz="2000" dirty="0">
                <a:latin typeface="Corbel" panose="020B050302020402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 Think about how you’d manually complete the tasks of –</a:t>
            </a:r>
          </a:p>
          <a:p>
            <a:pPr marL="914400" lvl="1" indent="-457200">
              <a:lnSpc>
                <a:spcPct val="150000"/>
              </a:lnSpc>
              <a:buAutoNum type="arabicParenBoth"/>
            </a:pPr>
            <a:r>
              <a:rPr lang="en-US" sz="2000" dirty="0">
                <a:solidFill>
                  <a:srgbClr val="3333FF"/>
                </a:solidFill>
                <a:latin typeface="Corbel" panose="020B050302020402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counting the number of nuclei,</a:t>
            </a:r>
          </a:p>
          <a:p>
            <a:pPr marL="914400" lvl="1" indent="-457200">
              <a:lnSpc>
                <a:spcPct val="150000"/>
              </a:lnSpc>
              <a:buAutoNum type="arabicParenBoth"/>
            </a:pPr>
            <a:r>
              <a:rPr lang="en-US" sz="2000" dirty="0">
                <a:solidFill>
                  <a:srgbClr val="3333FF"/>
                </a:solidFill>
                <a:latin typeface="Corbel" panose="020B050302020402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measuring the area of each nucleus, and</a:t>
            </a:r>
          </a:p>
          <a:p>
            <a:pPr marL="914400" lvl="1" indent="-457200">
              <a:lnSpc>
                <a:spcPct val="150000"/>
              </a:lnSpc>
              <a:buAutoNum type="arabicParenBoth"/>
            </a:pPr>
            <a:r>
              <a:rPr lang="en-US" sz="2000" dirty="0">
                <a:solidFill>
                  <a:srgbClr val="3333FF"/>
                </a:solidFill>
                <a:latin typeface="Corbel" panose="020B050302020402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measuring the corresponding brightness.</a:t>
            </a:r>
          </a:p>
          <a:p>
            <a:pPr lvl="1">
              <a:lnSpc>
                <a:spcPct val="150000"/>
              </a:lnSpc>
            </a:pPr>
            <a:endParaRPr lang="en-US" sz="1000" dirty="0">
              <a:solidFill>
                <a:srgbClr val="FF0000"/>
              </a:solidFill>
              <a:latin typeface="Corbel" panose="020B050302020402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lvl="1">
              <a:lnSpc>
                <a:spcPct val="150000"/>
              </a:lnSpc>
            </a:pPr>
            <a:r>
              <a:rPr lang="en-US" sz="2000" dirty="0">
                <a:latin typeface="Corbel" panose="020B050302020402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Then consider a </a:t>
            </a:r>
            <a:r>
              <a:rPr lang="en-US" sz="2000" b="1" u="sng" dirty="0">
                <a:latin typeface="Corbel" panose="020B050302020402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video</a:t>
            </a:r>
            <a:r>
              <a:rPr lang="en-US" sz="2000" dirty="0">
                <a:latin typeface="Corbel" panose="020B050302020402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 where you’re trying to see</a:t>
            </a:r>
            <a:br>
              <a:rPr lang="en-US" sz="2000" dirty="0">
                <a:latin typeface="Corbel" panose="020B0503020204020204" pitchFamily="34" charset="0"/>
                <a:ea typeface="Calibri" panose="020F0502020204030204" pitchFamily="34" charset="0"/>
                <a:cs typeface="Latha" panose="020B0604020202020204" pitchFamily="34" charset="0"/>
              </a:rPr>
            </a:br>
            <a:r>
              <a:rPr lang="en-US" sz="2000" dirty="0">
                <a:latin typeface="Corbel" panose="020B050302020402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how these parameters are changing over time.</a:t>
            </a:r>
          </a:p>
          <a:p>
            <a:pPr lvl="1">
              <a:lnSpc>
                <a:spcPct val="150000"/>
              </a:lnSpc>
            </a:pPr>
            <a:r>
              <a:rPr lang="en-US" sz="3200" b="1" dirty="0">
                <a:solidFill>
                  <a:srgbClr val="FF0000"/>
                </a:solidFill>
                <a:latin typeface="Corbel" panose="020B050302020402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What challenges can you foresee in this task?</a:t>
            </a:r>
          </a:p>
        </p:txBody>
      </p:sp>
      <p:pic>
        <p:nvPicPr>
          <p:cNvPr id="6146" name="Picture 2" descr="Microscopy image of human cells stained for nuclear DNA">
            <a:extLst>
              <a:ext uri="{FF2B5EF4-FFF2-40B4-BE49-F238E27FC236}">
                <a16:creationId xmlns:a16="http://schemas.microsoft.com/office/drawing/2014/main" id="{E045F492-CBAF-50AD-2C82-1163A89B62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499" t="12603" r="19604" b="10834"/>
          <a:stretch/>
        </p:blipFill>
        <p:spPr bwMode="auto">
          <a:xfrm>
            <a:off x="7698922" y="2720568"/>
            <a:ext cx="3240000" cy="3213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28129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9149B0-1E30-F16C-F829-822BED2F930E}"/>
              </a:ext>
            </a:extLst>
          </p:cNvPr>
          <p:cNvSpPr txBox="1"/>
          <p:nvPr/>
        </p:nvSpPr>
        <p:spPr>
          <a:xfrm>
            <a:off x="644979" y="277585"/>
            <a:ext cx="108666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3333FF"/>
                </a:solidFill>
                <a:latin typeface="Bahnschrift" panose="020B0502040204020203" pitchFamily="34" charset="0"/>
              </a:rPr>
              <a:t>WHY DO WE NEED IMAGE PROCESSING?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54E656-94EC-3AF3-F1BB-4ACB3C977AAB}"/>
              </a:ext>
            </a:extLst>
          </p:cNvPr>
          <p:cNvSpPr txBox="1"/>
          <p:nvPr/>
        </p:nvSpPr>
        <p:spPr>
          <a:xfrm>
            <a:off x="644979" y="1234160"/>
            <a:ext cx="10710183" cy="5159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lvl="1" indent="-457200">
              <a:lnSpc>
                <a:spcPct val="150000"/>
              </a:lnSpc>
              <a:buAutoNum type="arabicPeriod"/>
            </a:pPr>
            <a:r>
              <a:rPr lang="en-US" sz="2400" dirty="0">
                <a:latin typeface="Corbel" panose="020B050302020402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Manual processing is highly variable, cumbersome, and time-consuming</a:t>
            </a:r>
          </a:p>
          <a:p>
            <a:pPr marL="914400" lvl="1" indent="-457200">
              <a:lnSpc>
                <a:spcPct val="150000"/>
              </a:lnSpc>
              <a:buAutoNum type="arabicPeriod"/>
            </a:pPr>
            <a:r>
              <a:rPr lang="en-US" sz="2400" dirty="0">
                <a:latin typeface="Corbel" panose="020B050302020402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Images are now a form of multi-dimensional big data!</a:t>
            </a:r>
            <a:br>
              <a:rPr lang="en-US" sz="2400" dirty="0">
                <a:latin typeface="Corbel" panose="020B0503020204020204" pitchFamily="34" charset="0"/>
                <a:ea typeface="Calibri" panose="020F0502020204030204" pitchFamily="34" charset="0"/>
                <a:cs typeface="Latha" panose="020B0604020202020204" pitchFamily="34" charset="0"/>
              </a:rPr>
            </a:br>
            <a:r>
              <a:rPr lang="en-US" sz="2400" dirty="0">
                <a:latin typeface="Corbel" panose="020B050302020402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We can collect terabytes (1TB = 1M MB) per experiment!!</a:t>
            </a:r>
          </a:p>
          <a:p>
            <a:pPr marL="914400" lvl="1" indent="-457200">
              <a:lnSpc>
                <a:spcPct val="150000"/>
              </a:lnSpc>
              <a:buAutoNum type="arabicPeriod"/>
            </a:pPr>
            <a:r>
              <a:rPr lang="en-US" sz="2400" dirty="0">
                <a:latin typeface="Corbel" panose="020B050302020402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Hence, automation is required for consistency and throughput.</a:t>
            </a:r>
          </a:p>
          <a:p>
            <a:pPr marL="914400" lvl="1" indent="-457200">
              <a:lnSpc>
                <a:spcPct val="150000"/>
              </a:lnSpc>
              <a:buAutoNum type="arabicPeriod"/>
            </a:pPr>
            <a:endParaRPr lang="en-US" sz="1000" dirty="0">
              <a:latin typeface="Corbel" panose="020B050302020402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marL="914400" lvl="1" indent="-457200">
              <a:lnSpc>
                <a:spcPct val="150000"/>
              </a:lnSpc>
              <a:buAutoNum type="arabicPeriod"/>
            </a:pPr>
            <a:endParaRPr lang="en-US" sz="1000" dirty="0">
              <a:latin typeface="Corbel" panose="020B050302020402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lvl="1">
              <a:lnSpc>
                <a:spcPct val="150000"/>
              </a:lnSpc>
            </a:pPr>
            <a:r>
              <a:rPr lang="en-US" sz="2400" b="1" dirty="0">
                <a:solidFill>
                  <a:srgbClr val="3333FF"/>
                </a:solidFill>
                <a:latin typeface="Corbel" panose="020B050302020402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The challenge of image processing is that each problem can be unique, requiring tailor-made pipelines depending on its particular features.</a:t>
            </a:r>
          </a:p>
          <a:p>
            <a:pPr lvl="1">
              <a:lnSpc>
                <a:spcPct val="150000"/>
              </a:lnSpc>
            </a:pPr>
            <a:endParaRPr lang="en-US" sz="1000" dirty="0">
              <a:solidFill>
                <a:srgbClr val="FF0000"/>
              </a:solidFill>
              <a:latin typeface="Corbel" panose="020B050302020402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lvl="2">
              <a:lnSpc>
                <a:spcPct val="150000"/>
              </a:lnSpc>
            </a:pPr>
            <a:r>
              <a:rPr lang="en-US" sz="2400" dirty="0">
                <a:solidFill>
                  <a:srgbClr val="FF0000"/>
                </a:solidFill>
                <a:latin typeface="Corbel" panose="020B050302020402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Therefore, it’s important to understand the fundamental principles and use them contextually, rather than applying formulaic plug-and-play pipelines.</a:t>
            </a:r>
          </a:p>
        </p:txBody>
      </p:sp>
    </p:spTree>
    <p:extLst>
      <p:ext uri="{BB962C8B-B14F-4D97-AF65-F5344CB8AC3E}">
        <p14:creationId xmlns:p14="http://schemas.microsoft.com/office/powerpoint/2010/main" val="7349115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081A5B87-4B86-6089-F4AD-9F3BA7C18074}"/>
              </a:ext>
            </a:extLst>
          </p:cNvPr>
          <p:cNvGrpSpPr/>
          <p:nvPr/>
        </p:nvGrpSpPr>
        <p:grpSpPr>
          <a:xfrm>
            <a:off x="290286" y="1499875"/>
            <a:ext cx="5882469" cy="3858250"/>
            <a:chOff x="869951" y="1938394"/>
            <a:chExt cx="5882469" cy="3858250"/>
          </a:xfrm>
        </p:grpSpPr>
        <p:pic>
          <p:nvPicPr>
            <p:cNvPr id="1028" name="Picture 4" descr="This is not a pipe - Magritte's most famous painting">
              <a:extLst>
                <a:ext uri="{FF2B5EF4-FFF2-40B4-BE49-F238E27FC236}">
                  <a16:creationId xmlns:a16="http://schemas.microsoft.com/office/drawing/2014/main" id="{AAD87D83-16AE-4BFE-9CFC-AA0885D4DCB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784" b="75"/>
            <a:stretch/>
          </p:blipFill>
          <p:spPr bwMode="auto">
            <a:xfrm>
              <a:off x="869951" y="1938394"/>
              <a:ext cx="5760000" cy="38582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7AFB65BF-F8CE-1D1E-66DA-DB8644932D76}"/>
                </a:ext>
              </a:extLst>
            </p:cNvPr>
            <p:cNvSpPr txBox="1"/>
            <p:nvPr/>
          </p:nvSpPr>
          <p:spPr>
            <a:xfrm>
              <a:off x="5822357" y="4614972"/>
              <a:ext cx="930063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latin typeface="French Script MT" panose="03020402040607040605" pitchFamily="66" charset="0"/>
                </a:rPr>
                <a:t>line</a:t>
              </a:r>
            </a:p>
          </p:txBody>
        </p:sp>
      </p:grpSp>
      <p:pic>
        <p:nvPicPr>
          <p:cNvPr id="1030" name="Picture 6" descr="Where To Buy Used Toolboxes Online">
            <a:extLst>
              <a:ext uri="{FF2B5EF4-FFF2-40B4-BE49-F238E27FC236}">
                <a16:creationId xmlns:a16="http://schemas.microsoft.com/office/drawing/2014/main" id="{0A8C0B3C-9A98-4B4F-2B30-C3F44DF10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755" y="1499875"/>
            <a:ext cx="5760000" cy="384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602F7C3-2B5C-E7DA-6BDB-B4D4AD86B3D6}"/>
              </a:ext>
            </a:extLst>
          </p:cNvPr>
          <p:cNvSpPr txBox="1"/>
          <p:nvPr/>
        </p:nvSpPr>
        <p:spPr>
          <a:xfrm>
            <a:off x="644979" y="277585"/>
            <a:ext cx="108666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3333FF"/>
                </a:solidFill>
                <a:latin typeface="Bahnschrift" panose="020B0502040204020203" pitchFamily="34" charset="0"/>
              </a:rPr>
              <a:t>WHY DO WE NEED IMAGE PROCESSING?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2D2A83C-3697-6189-2E4D-720540A43980}"/>
              </a:ext>
            </a:extLst>
          </p:cNvPr>
          <p:cNvSpPr txBox="1"/>
          <p:nvPr/>
        </p:nvSpPr>
        <p:spPr>
          <a:xfrm>
            <a:off x="6172755" y="5358125"/>
            <a:ext cx="576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3333FF"/>
                </a:solidFill>
                <a:latin typeface="Corbel" panose="020B0503020204020204" pitchFamily="34" charset="0"/>
              </a:rPr>
              <a:t>We need to know what’s available in the toolbox, and what the different tools do</a:t>
            </a:r>
          </a:p>
        </p:txBody>
      </p:sp>
    </p:spTree>
    <p:extLst>
      <p:ext uri="{BB962C8B-B14F-4D97-AF65-F5344CB8AC3E}">
        <p14:creationId xmlns:p14="http://schemas.microsoft.com/office/powerpoint/2010/main" val="42314394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CCAC5AD-1E5E-5FD8-F6F2-E5ECAE10A06A}"/>
              </a:ext>
            </a:extLst>
          </p:cNvPr>
          <p:cNvSpPr txBox="1"/>
          <p:nvPr/>
        </p:nvSpPr>
        <p:spPr>
          <a:xfrm>
            <a:off x="644979" y="277585"/>
            <a:ext cx="108666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3333FF"/>
                </a:solidFill>
                <a:latin typeface="Bahnschrift" panose="020B0502040204020203" pitchFamily="34" charset="0"/>
              </a:rPr>
              <a:t>MANY TOOLS AVAILABLE FOR IMAGE PROCESSING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8B1FAE-45AD-7094-3982-AADA8CEE4D51}"/>
              </a:ext>
            </a:extLst>
          </p:cNvPr>
          <p:cNvSpPr txBox="1"/>
          <p:nvPr/>
        </p:nvSpPr>
        <p:spPr>
          <a:xfrm>
            <a:off x="644979" y="989229"/>
            <a:ext cx="10866664" cy="55750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50000"/>
              </a:lnSpc>
            </a:pPr>
            <a:r>
              <a:rPr lang="en-US" sz="2400" dirty="0">
                <a:latin typeface="Corbel" panose="020B050302020402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There are numerous off-the-shelf tools which you </a:t>
            </a:r>
            <a:r>
              <a:rPr lang="en-US" sz="2400" b="1" u="sng" dirty="0">
                <a:solidFill>
                  <a:srgbClr val="3333FF"/>
                </a:solidFill>
                <a:latin typeface="Corbel" panose="020B050302020402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MUST</a:t>
            </a:r>
            <a:r>
              <a:rPr lang="en-US" sz="2400" dirty="0">
                <a:latin typeface="Corbel" panose="020B050302020402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 explore (on your own…)</a:t>
            </a:r>
          </a:p>
          <a:p>
            <a:pPr lvl="1">
              <a:lnSpc>
                <a:spcPct val="150000"/>
              </a:lnSpc>
            </a:pPr>
            <a:endParaRPr lang="en-US" sz="2400" dirty="0">
              <a:latin typeface="Corbel" panose="020B050302020402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lvl="1">
              <a:lnSpc>
                <a:spcPct val="150000"/>
              </a:lnSpc>
            </a:pPr>
            <a:endParaRPr lang="en-US" sz="2400" dirty="0">
              <a:latin typeface="Corbel" panose="020B050302020402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lvl="1">
              <a:lnSpc>
                <a:spcPct val="150000"/>
              </a:lnSpc>
            </a:pPr>
            <a:endParaRPr lang="en-US" sz="2400" dirty="0">
              <a:latin typeface="Corbel" panose="020B050302020402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lvl="1">
              <a:lnSpc>
                <a:spcPct val="150000"/>
              </a:lnSpc>
            </a:pPr>
            <a:endParaRPr lang="en-US" sz="2400" dirty="0">
              <a:latin typeface="Corbel" panose="020B050302020402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lvl="1">
              <a:lnSpc>
                <a:spcPct val="150000"/>
              </a:lnSpc>
            </a:pPr>
            <a:endParaRPr lang="en-US" sz="2400" dirty="0">
              <a:latin typeface="Corbel" panose="020B050302020402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lvl="1">
              <a:lnSpc>
                <a:spcPct val="150000"/>
              </a:lnSpc>
            </a:pPr>
            <a:endParaRPr lang="en-US" sz="2400" dirty="0">
              <a:latin typeface="Corbel" panose="020B050302020402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lvl="1">
              <a:lnSpc>
                <a:spcPct val="150000"/>
              </a:lnSpc>
            </a:pPr>
            <a:endParaRPr lang="en-US" sz="2400" dirty="0">
              <a:latin typeface="Corbel" panose="020B050302020402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lvl="1">
              <a:lnSpc>
                <a:spcPct val="150000"/>
              </a:lnSpc>
            </a:pPr>
            <a:r>
              <a:rPr lang="en-US" sz="2400" dirty="0">
                <a:solidFill>
                  <a:srgbClr val="FF0000"/>
                </a:solidFill>
                <a:latin typeface="Corbel Light" panose="020B030302020402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Here, we will learn what’s happening beneath the hood in the functions provided by these tools, so that you can choose which operations to use or parameters to tweak.</a:t>
            </a:r>
            <a:endParaRPr lang="en-US" sz="2800" dirty="0">
              <a:solidFill>
                <a:srgbClr val="FF0000"/>
              </a:solidFill>
              <a:latin typeface="Corbel Light" panose="020B030302020402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CBDCB94-23A6-A661-7949-1716C14E7537}"/>
              </a:ext>
            </a:extLst>
          </p:cNvPr>
          <p:cNvGrpSpPr/>
          <p:nvPr/>
        </p:nvGrpSpPr>
        <p:grpSpPr>
          <a:xfrm>
            <a:off x="1037789" y="1665736"/>
            <a:ext cx="10317373" cy="3578599"/>
            <a:chOff x="1037789" y="1771872"/>
            <a:chExt cx="10317373" cy="3578599"/>
          </a:xfrm>
        </p:grpSpPr>
        <p:pic>
          <p:nvPicPr>
            <p:cNvPr id="1026" name="Picture 2" descr="Fiji logo">
              <a:extLst>
                <a:ext uri="{FF2B5EF4-FFF2-40B4-BE49-F238E27FC236}">
                  <a16:creationId xmlns:a16="http://schemas.microsoft.com/office/drawing/2014/main" id="{2D2C8B9E-50A0-2F71-5C15-778BF88D2A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7789" y="1771872"/>
              <a:ext cx="2160000" cy="21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CellProfiler Logo">
              <a:extLst>
                <a:ext uri="{FF2B5EF4-FFF2-40B4-BE49-F238E27FC236}">
                  <a16:creationId xmlns:a16="http://schemas.microsoft.com/office/drawing/2014/main" id="{02FD2827-8E34-6DD2-8285-E914272EFD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85463" y="1940532"/>
              <a:ext cx="4342618" cy="10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Image result for opencv">
              <a:extLst>
                <a:ext uri="{FF2B5EF4-FFF2-40B4-BE49-F238E27FC236}">
                  <a16:creationId xmlns:a16="http://schemas.microsoft.com/office/drawing/2014/main" id="{011D22FC-94B3-FBFB-516B-BD0F4D94EB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90076" y="3461911"/>
              <a:ext cx="1428750" cy="17716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672155C5-CF9E-83AE-1B51-76D56268824E}"/>
                </a:ext>
              </a:extLst>
            </p:cNvPr>
            <p:cNvGrpSpPr/>
            <p:nvPr/>
          </p:nvGrpSpPr>
          <p:grpSpPr>
            <a:xfrm>
              <a:off x="5253503" y="4270471"/>
              <a:ext cx="2812752" cy="1080000"/>
              <a:chOff x="6106749" y="3432473"/>
              <a:chExt cx="2812752" cy="1080000"/>
            </a:xfrm>
          </p:grpSpPr>
          <p:pic>
            <p:nvPicPr>
              <p:cNvPr id="1034" name="Picture 10">
                <a:extLst>
                  <a:ext uri="{FF2B5EF4-FFF2-40B4-BE49-F238E27FC236}">
                    <a16:creationId xmlns:a16="http://schemas.microsoft.com/office/drawing/2014/main" id="{13BCCF2E-6F62-744C-EE63-99074792873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06749" y="3432473"/>
                <a:ext cx="1080000" cy="108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>
                <a:softEdge rad="19050"/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E2F64DF-8C4D-C350-1165-E26E8753AB29}"/>
                  </a:ext>
                </a:extLst>
              </p:cNvPr>
              <p:cNvSpPr txBox="1"/>
              <p:nvPr/>
            </p:nvSpPr>
            <p:spPr>
              <a:xfrm>
                <a:off x="7076413" y="3772875"/>
                <a:ext cx="1843088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3200" b="1" i="0" dirty="0" err="1">
                    <a:ln>
                      <a:solidFill>
                        <a:schemeClr val="tx1"/>
                      </a:solidFill>
                    </a:ln>
                    <a:solidFill>
                      <a:srgbClr val="90EE90"/>
                    </a:solidFill>
                    <a:effectLst/>
                    <a:latin typeface="Helvetica Neue"/>
                  </a:rPr>
                  <a:t>cellpose</a:t>
                </a:r>
                <a:endParaRPr lang="en-US" sz="3200" dirty="0">
                  <a:ln>
                    <a:solidFill>
                      <a:schemeClr val="tx1"/>
                    </a:solidFill>
                  </a:ln>
                </a:endParaRPr>
              </a:p>
            </p:txBody>
          </p:sp>
        </p:grpSp>
        <p:pic>
          <p:nvPicPr>
            <p:cNvPr id="1036" name="Picture 12" descr="42: A blog on A.I.">
              <a:extLst>
                <a:ext uri="{FF2B5EF4-FFF2-40B4-BE49-F238E27FC236}">
                  <a16:creationId xmlns:a16="http://schemas.microsoft.com/office/drawing/2014/main" id="{63C58690-3AD3-7AB5-1C2D-4501FBA040C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65187" y="3123136"/>
              <a:ext cx="3889975" cy="14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6325176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E284A1C-0FE7-80D6-FE53-A4CA9C9C8FBC}"/>
              </a:ext>
            </a:extLst>
          </p:cNvPr>
          <p:cNvSpPr txBox="1"/>
          <p:nvPr/>
        </p:nvSpPr>
        <p:spPr>
          <a:xfrm>
            <a:off x="644979" y="277585"/>
            <a:ext cx="108666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3333FF"/>
                </a:solidFill>
                <a:latin typeface="Bahnschrift" panose="020B0502040204020203" pitchFamily="34" charset="0"/>
              </a:rPr>
              <a:t>SOME MORE LEARNING RESOURCES</a:t>
            </a:r>
            <a:r>
              <a:rPr lang="en-US" sz="2000" i="1" dirty="0">
                <a:solidFill>
                  <a:srgbClr val="3333FF"/>
                </a:solidFill>
                <a:latin typeface="Bahnschrift" panose="020B0502040204020203" pitchFamily="34" charset="0"/>
              </a:rPr>
              <a:t> </a:t>
            </a:r>
            <a:r>
              <a:rPr lang="en-US" sz="2000" dirty="0">
                <a:solidFill>
                  <a:srgbClr val="3333FF"/>
                </a:solidFill>
                <a:latin typeface="Bahnschrift" panose="020B0502040204020203" pitchFamily="34" charset="0"/>
              </a:rPr>
              <a:t>(AMONG MANY OTHERS…)</a:t>
            </a:r>
            <a:endParaRPr lang="en-US" sz="3600" dirty="0">
              <a:solidFill>
                <a:srgbClr val="3333FF"/>
              </a:solidFill>
              <a:latin typeface="Bahnschrift" panose="020B05020402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B6DA79-18B7-62F2-0769-2324B772B9AB}"/>
              </a:ext>
            </a:extLst>
          </p:cNvPr>
          <p:cNvSpPr txBox="1"/>
          <p:nvPr/>
        </p:nvSpPr>
        <p:spPr>
          <a:xfrm>
            <a:off x="449040" y="956570"/>
            <a:ext cx="10866664" cy="5681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lvl="1" indent="-457200">
              <a:lnSpc>
                <a:spcPct val="120000"/>
              </a:lnSpc>
              <a:buAutoNum type="arabicPeriod"/>
            </a:pPr>
            <a:r>
              <a:rPr lang="en-US" sz="2000" dirty="0" err="1">
                <a:latin typeface="Corbel" panose="020B050302020402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iBiology</a:t>
            </a:r>
            <a:r>
              <a:rPr lang="en-US" sz="2000" dirty="0">
                <a:latin typeface="Corbel" panose="020B050302020402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 Bioimage Analysis Course: The Life Cycle of an Image Data Set –</a:t>
            </a:r>
            <a:br>
              <a:rPr lang="en-US" sz="2000" dirty="0">
                <a:latin typeface="Corbel" panose="020B0503020204020204" pitchFamily="34" charset="0"/>
                <a:ea typeface="Calibri" panose="020F0502020204030204" pitchFamily="34" charset="0"/>
                <a:cs typeface="Latha" panose="020B0604020202020204" pitchFamily="34" charset="0"/>
              </a:rPr>
            </a:br>
            <a:r>
              <a:rPr lang="en-US" sz="2000" dirty="0">
                <a:solidFill>
                  <a:srgbClr val="3333FF"/>
                </a:solidFill>
                <a:latin typeface="Corbel Light" panose="020B0303020204020204" pitchFamily="34" charset="0"/>
                <a:ea typeface="Calibri" panose="020F0502020204030204" pitchFamily="34" charset="0"/>
                <a:cs typeface="Latha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https://www.ibiology.org/online-biology-courses/bioimage-analysis-course/</a:t>
            </a:r>
            <a:endParaRPr lang="en-US" sz="2000" dirty="0">
              <a:solidFill>
                <a:srgbClr val="3333FF"/>
              </a:solidFill>
              <a:latin typeface="Corbel Light" panose="020B030302020402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marL="914400" lvl="1" indent="-457200">
              <a:lnSpc>
                <a:spcPct val="120000"/>
              </a:lnSpc>
              <a:buAutoNum type="arabicPeriod"/>
            </a:pPr>
            <a:endParaRPr lang="en-US" sz="1000" dirty="0">
              <a:latin typeface="Corbel" panose="020B050302020402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marL="914400" lvl="1" indent="-457200">
              <a:lnSpc>
                <a:spcPct val="120000"/>
              </a:lnSpc>
              <a:buAutoNum type="arabicPeriod"/>
            </a:pPr>
            <a:r>
              <a:rPr lang="en-US" sz="2000" dirty="0">
                <a:latin typeface="Corbel" panose="020B050302020402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Introduction to Bioimage Analysis by Pete Bankhead – </a:t>
            </a:r>
            <a:r>
              <a:rPr lang="en-US" sz="2000" i="1" dirty="0">
                <a:solidFill>
                  <a:schemeClr val="bg1">
                    <a:lumMod val="65000"/>
                  </a:schemeClr>
                </a:solidFill>
                <a:latin typeface="Corbel" panose="020B050302020402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(my personal </a:t>
            </a:r>
            <a:r>
              <a:rPr lang="en-US" sz="2000" i="1" dirty="0" err="1">
                <a:solidFill>
                  <a:schemeClr val="bg1">
                    <a:lumMod val="65000"/>
                  </a:schemeClr>
                </a:solidFill>
                <a:latin typeface="Corbel" panose="020B050302020402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favourite</a:t>
            </a:r>
            <a:r>
              <a:rPr lang="en-US" sz="2000" i="1" dirty="0">
                <a:solidFill>
                  <a:schemeClr val="bg1">
                    <a:lumMod val="65000"/>
                  </a:schemeClr>
                </a:solidFill>
                <a:latin typeface="Corbel" panose="020B050302020402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)</a:t>
            </a:r>
            <a:br>
              <a:rPr lang="en-US" sz="2000" dirty="0">
                <a:latin typeface="Corbel" panose="020B0503020204020204" pitchFamily="34" charset="0"/>
                <a:ea typeface="Calibri" panose="020F0502020204030204" pitchFamily="34" charset="0"/>
                <a:cs typeface="Latha" panose="020B0604020202020204" pitchFamily="34" charset="0"/>
              </a:rPr>
            </a:br>
            <a:r>
              <a:rPr lang="en-US" sz="2000" dirty="0">
                <a:solidFill>
                  <a:srgbClr val="3333FF"/>
                </a:solidFill>
                <a:latin typeface="Corbel Light" panose="020B0303020204020204" pitchFamily="34" charset="0"/>
                <a:ea typeface="Calibri" panose="020F0502020204030204" pitchFamily="34" charset="0"/>
                <a:cs typeface="Latha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https://bioimagebook.github.io/README.html</a:t>
            </a:r>
            <a:endParaRPr lang="en-US" sz="2000" dirty="0">
              <a:solidFill>
                <a:srgbClr val="3333FF"/>
              </a:solidFill>
              <a:latin typeface="Corbel Light" panose="020B030302020402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marL="914400" lvl="1" indent="-457200">
              <a:lnSpc>
                <a:spcPct val="120000"/>
              </a:lnSpc>
              <a:buAutoNum type="arabicPeriod"/>
            </a:pPr>
            <a:endParaRPr lang="en-US" sz="1000" dirty="0">
              <a:latin typeface="Corbel" panose="020B050302020402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marL="914400" lvl="1" indent="-457200">
              <a:lnSpc>
                <a:spcPct val="120000"/>
              </a:lnSpc>
              <a:buAutoNum type="arabicPeriod"/>
            </a:pPr>
            <a:r>
              <a:rPr lang="en-US" sz="2000" dirty="0">
                <a:latin typeface="Corbel" panose="020B050302020402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Bioimage analysis notebooks by Robert </a:t>
            </a:r>
            <a:r>
              <a:rPr lang="en-US" sz="2000" dirty="0" err="1">
                <a:latin typeface="Corbel" panose="020B050302020402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Haase</a:t>
            </a:r>
            <a:r>
              <a:rPr lang="en-US" sz="2000" dirty="0">
                <a:latin typeface="Corbel" panose="020B050302020402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 –</a:t>
            </a:r>
            <a:br>
              <a:rPr lang="en-US" sz="2000" dirty="0">
                <a:latin typeface="Corbel" panose="020B0503020204020204" pitchFamily="34" charset="0"/>
                <a:ea typeface="Calibri" panose="020F0502020204030204" pitchFamily="34" charset="0"/>
                <a:cs typeface="Latha" panose="020B0604020202020204" pitchFamily="34" charset="0"/>
              </a:rPr>
            </a:br>
            <a:r>
              <a:rPr lang="en-US" sz="2000" dirty="0">
                <a:solidFill>
                  <a:srgbClr val="3333FF"/>
                </a:solidFill>
                <a:latin typeface="Corbel Light" panose="020B0303020204020204" pitchFamily="34" charset="0"/>
                <a:ea typeface="Calibri" panose="020F0502020204030204" pitchFamily="34" charset="0"/>
                <a:cs typeface="Latha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https://haesleinhuepf.github.io/BioImageAnalysisNotebooks/intro.html</a:t>
            </a:r>
            <a:br>
              <a:rPr lang="en-US" sz="2000" dirty="0">
                <a:solidFill>
                  <a:srgbClr val="3333FF"/>
                </a:solidFill>
                <a:latin typeface="Corbel" panose="020B0503020204020204" pitchFamily="34" charset="0"/>
                <a:ea typeface="Calibri" panose="020F0502020204030204" pitchFamily="34" charset="0"/>
                <a:cs typeface="Latha" panose="020B0604020202020204" pitchFamily="34" charset="0"/>
              </a:rPr>
            </a:br>
            <a:r>
              <a:rPr lang="en-US" dirty="0">
                <a:latin typeface="Corbel" panose="020B050302020402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YouTube lectures - </a:t>
            </a:r>
            <a:r>
              <a:rPr lang="en-US" dirty="0">
                <a:solidFill>
                  <a:srgbClr val="3333FF"/>
                </a:solidFill>
                <a:latin typeface="Corbel Light" panose="020B030302020402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https://www.youtube.com/playlist?list=PL5ESQNfM5lc7SAMstEu082ivW4BDMvd0U</a:t>
            </a:r>
            <a:endParaRPr lang="en-US" sz="2000" dirty="0">
              <a:solidFill>
                <a:srgbClr val="3333FF"/>
              </a:solidFill>
              <a:latin typeface="Corbel Light" panose="020B030302020402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marL="914400" lvl="1" indent="-457200">
              <a:lnSpc>
                <a:spcPct val="120000"/>
              </a:lnSpc>
              <a:buAutoNum type="arabicPeriod"/>
            </a:pPr>
            <a:endParaRPr lang="en-US" sz="1000" dirty="0">
              <a:latin typeface="Corbel" panose="020B050302020402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marL="914400" lvl="1" indent="-457200">
              <a:lnSpc>
                <a:spcPct val="120000"/>
              </a:lnSpc>
              <a:buAutoNum type="arabicPeriod"/>
            </a:pPr>
            <a:r>
              <a:rPr lang="en-US" sz="2000" dirty="0">
                <a:latin typeface="Corbel" panose="020B050302020402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FIJI YouTube tutorials –</a:t>
            </a:r>
            <a:br>
              <a:rPr lang="en-US" sz="2000" dirty="0">
                <a:latin typeface="Corbel" panose="020B0503020204020204" pitchFamily="34" charset="0"/>
                <a:ea typeface="Calibri" panose="020F0502020204030204" pitchFamily="34" charset="0"/>
                <a:cs typeface="Latha" panose="020B0604020202020204" pitchFamily="34" charset="0"/>
              </a:rPr>
            </a:br>
            <a:r>
              <a:rPr lang="en-US" dirty="0">
                <a:solidFill>
                  <a:srgbClr val="3333FF"/>
                </a:solidFill>
                <a:latin typeface="Corbel Light" panose="020B0303020204020204" pitchFamily="34" charset="0"/>
                <a:ea typeface="Calibri" panose="020F0502020204030204" pitchFamily="34" charset="0"/>
                <a:cs typeface="Latha" panose="020B0604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https://www.youtube.com/playlist?list=PL5Edc1v41fyCLFZbBCLo41zFO-_cXBfAb</a:t>
            </a:r>
            <a:endParaRPr lang="en-US" dirty="0">
              <a:solidFill>
                <a:srgbClr val="3333FF"/>
              </a:solidFill>
              <a:latin typeface="Corbel Light" panose="020B030302020402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marL="914400" lvl="1" indent="-457200">
              <a:lnSpc>
                <a:spcPct val="120000"/>
              </a:lnSpc>
              <a:buAutoNum type="arabicPeriod"/>
            </a:pPr>
            <a:endParaRPr lang="en-US" sz="1000" dirty="0">
              <a:latin typeface="Corbel" panose="020B050302020402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marL="914400" lvl="1" indent="-457200">
              <a:lnSpc>
                <a:spcPct val="120000"/>
              </a:lnSpc>
              <a:buAutoNum type="arabicPeriod"/>
            </a:pPr>
            <a:r>
              <a:rPr lang="en-US" sz="2000" dirty="0" err="1">
                <a:latin typeface="Corbel" panose="020B050302020402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CellProfiler</a:t>
            </a:r>
            <a:r>
              <a:rPr lang="en-US" sz="2000" dirty="0">
                <a:latin typeface="Corbel" panose="020B050302020402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 YouTube workshops –</a:t>
            </a:r>
            <a:br>
              <a:rPr lang="en-US" sz="2000" dirty="0">
                <a:latin typeface="Corbel" panose="020B0503020204020204" pitchFamily="34" charset="0"/>
                <a:ea typeface="Calibri" panose="020F0502020204030204" pitchFamily="34" charset="0"/>
                <a:cs typeface="Latha" panose="020B0604020202020204" pitchFamily="34" charset="0"/>
              </a:rPr>
            </a:br>
            <a:r>
              <a:rPr lang="en-US" dirty="0">
                <a:solidFill>
                  <a:srgbClr val="3333FF"/>
                </a:solidFill>
                <a:latin typeface="Corbel Light" panose="020B0303020204020204" pitchFamily="34" charset="0"/>
                <a:ea typeface="Calibri" panose="020F0502020204030204" pitchFamily="34" charset="0"/>
                <a:cs typeface="Latha" panose="020B0604020202020204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https://www.youtube.com/playlist?list=PLXSm9cHbSZBCfLa3KAgMcndCXQvJluEtF</a:t>
            </a:r>
            <a:endParaRPr lang="en-US" dirty="0">
              <a:solidFill>
                <a:srgbClr val="3333FF"/>
              </a:solidFill>
              <a:latin typeface="Corbel Light" panose="020B030302020402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marL="914400" lvl="1" indent="-457200">
              <a:lnSpc>
                <a:spcPct val="120000"/>
              </a:lnSpc>
              <a:buAutoNum type="arabicPeriod"/>
            </a:pPr>
            <a:endParaRPr lang="en-US" sz="1000" dirty="0">
              <a:latin typeface="Corbel" panose="020B050302020402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marL="914400" lvl="1" indent="-457200">
              <a:lnSpc>
                <a:spcPct val="120000"/>
              </a:lnSpc>
              <a:buAutoNum type="arabicPeriod"/>
            </a:pPr>
            <a:r>
              <a:rPr lang="en-US" sz="2000" dirty="0">
                <a:latin typeface="Corbel" panose="020B050302020402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University of Geneva Bioimaging core : list of online courses / resources –</a:t>
            </a:r>
            <a:br>
              <a:rPr lang="en-US" sz="2000" dirty="0">
                <a:latin typeface="Corbel" panose="020B0503020204020204" pitchFamily="34" charset="0"/>
                <a:ea typeface="Calibri" panose="020F0502020204030204" pitchFamily="34" charset="0"/>
                <a:cs typeface="Latha" panose="020B0604020202020204" pitchFamily="34" charset="0"/>
              </a:rPr>
            </a:br>
            <a:r>
              <a:rPr lang="en-US" sz="2000" dirty="0">
                <a:solidFill>
                  <a:srgbClr val="3333FF"/>
                </a:solidFill>
                <a:latin typeface="Corbel Light" panose="020B0303020204020204" pitchFamily="34" charset="0"/>
                <a:ea typeface="Calibri" panose="020F0502020204030204" pitchFamily="34" charset="0"/>
                <a:cs typeface="Latha" panose="020B0604020202020204" pitchFamily="34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https://www.unige.ch/medecine/bioimaging/en/information/tutorials-1/online-courses/</a:t>
            </a:r>
            <a:endParaRPr lang="en-US" sz="2000" dirty="0">
              <a:solidFill>
                <a:srgbClr val="3333FF"/>
              </a:solidFill>
              <a:latin typeface="Corbel Light" panose="020B030302020402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3007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2883</TotalTime>
  <Words>2631</Words>
  <Application>Microsoft Office PowerPoint</Application>
  <PresentationFormat>Widescreen</PresentationFormat>
  <Paragraphs>320</Paragraphs>
  <Slides>42</Slides>
  <Notes>0</Notes>
  <HiddenSlides>1</HiddenSlides>
  <MMClips>1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53" baseType="lpstr">
      <vt:lpstr>Arial</vt:lpstr>
      <vt:lpstr>Bahnschrift</vt:lpstr>
      <vt:lpstr>Calibri</vt:lpstr>
      <vt:lpstr>Calibri Light</vt:lpstr>
      <vt:lpstr>Cambria Math</vt:lpstr>
      <vt:lpstr>Consolas</vt:lpstr>
      <vt:lpstr>Corbel</vt:lpstr>
      <vt:lpstr>Corbel Light</vt:lpstr>
      <vt:lpstr>French Script MT</vt:lpstr>
      <vt:lpstr>Helvetica Neue</vt:lpstr>
      <vt:lpstr>Office Theme</vt:lpstr>
      <vt:lpstr>Image Processing for Microscopy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Image Processing for Microscopy</dc:title>
  <dc:creator>Haripriya</dc:creator>
  <cp:lastModifiedBy>Haripriya</cp:lastModifiedBy>
  <cp:revision>268</cp:revision>
  <dcterms:created xsi:type="dcterms:W3CDTF">2022-11-15T17:18:02Z</dcterms:created>
  <dcterms:modified xsi:type="dcterms:W3CDTF">2022-11-21T00:35:11Z</dcterms:modified>
</cp:coreProperties>
</file>